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5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25AB1-902A-4F49-939A-7E03BCDF63D1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DA159-6D34-41C8-9997-57926CE47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930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25AB1-902A-4F49-939A-7E03BCDF63D1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DA159-6D34-41C8-9997-57926CE47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723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25AB1-902A-4F49-939A-7E03BCDF63D1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DA159-6D34-41C8-9997-57926CE47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299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25AB1-902A-4F49-939A-7E03BCDF63D1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DA159-6D34-41C8-9997-57926CE47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64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25AB1-902A-4F49-939A-7E03BCDF63D1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DA159-6D34-41C8-9997-57926CE47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429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25AB1-902A-4F49-939A-7E03BCDF63D1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DA159-6D34-41C8-9997-57926CE47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708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25AB1-902A-4F49-939A-7E03BCDF63D1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DA159-6D34-41C8-9997-57926CE47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477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25AB1-902A-4F49-939A-7E03BCDF63D1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DA159-6D34-41C8-9997-57926CE47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665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25AB1-902A-4F49-939A-7E03BCDF63D1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DA159-6D34-41C8-9997-57926CE47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632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25AB1-902A-4F49-939A-7E03BCDF63D1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DA159-6D34-41C8-9997-57926CE47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949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25AB1-902A-4F49-939A-7E03BCDF63D1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DA159-6D34-41C8-9997-57926CE47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649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25AB1-902A-4F49-939A-7E03BCDF63D1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DA159-6D34-41C8-9997-57926CE470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237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5314" y="4064000"/>
            <a:ext cx="9144000" cy="2387600"/>
          </a:xfrm>
        </p:spPr>
        <p:txBody>
          <a:bodyPr>
            <a:noAutofit/>
          </a:bodyPr>
          <a:lstStyle/>
          <a:p>
            <a:pPr lvl="0"/>
            <a:r>
              <a:rPr lang="ru-RU" sz="5000" b="1" dirty="0">
                <a:solidFill>
                  <a:srgbClr val="002060"/>
                </a:solidFill>
              </a:rPr>
              <a:t>Организация контроля качества санитарной обработки и профилактической дезинфекции в производственных цехах мясоперерабатывающих предприятий</a:t>
            </a:r>
            <a:r>
              <a:rPr lang="ru-RU" sz="5000" dirty="0">
                <a:solidFill>
                  <a:srgbClr val="002060"/>
                </a:solidFill>
              </a:rPr>
              <a:t>.</a:t>
            </a:r>
            <a:br>
              <a:rPr lang="ru-RU" sz="5000" dirty="0">
                <a:solidFill>
                  <a:srgbClr val="002060"/>
                </a:solidFill>
              </a:rPr>
            </a:br>
            <a:endParaRPr lang="ru-RU" sz="50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3761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536575" algn="just">
              <a:buNone/>
            </a:pPr>
            <a:r>
              <a:rPr lang="ru-RU" u="sng" dirty="0">
                <a:solidFill>
                  <a:srgbClr val="002060"/>
                </a:solidFill>
              </a:rPr>
              <a:t>Холодильные камеры для кратковременного хранения мяса и холодильный шкаф</a:t>
            </a:r>
            <a:r>
              <a:rPr lang="ru-RU" dirty="0">
                <a:solidFill>
                  <a:srgbClr val="002060"/>
                </a:solidFill>
              </a:rPr>
              <a:t> для хранения внутренних органов дезинфицируют не реже одного раза в месяц, одновременно с размораживанием. Кроме того, холодильные камеры обеззараживают независимо от времени предыдущей дезинфекции каждый раз после удаления из них продуктов убоя животных, признанных на основании заключения ветеринарной лаборатории больными инфекционными болезнями или </a:t>
            </a:r>
            <a:r>
              <a:rPr lang="ru-RU" dirty="0" err="1">
                <a:solidFill>
                  <a:srgbClr val="002060"/>
                </a:solidFill>
              </a:rPr>
              <a:t>бактерионосителями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Особенно тщательно при этом очищают и дезинфицируют те участки поверхности, с которыми соприкасались продукты убоя больного животного.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6539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Для дезинфекции применяют горячий 4%-</a:t>
            </a:r>
            <a:r>
              <a:rPr lang="ru-RU" dirty="0" err="1">
                <a:solidFill>
                  <a:srgbClr val="002060"/>
                </a:solidFill>
              </a:rPr>
              <a:t>ный</a:t>
            </a:r>
            <a:r>
              <a:rPr lang="ru-RU" dirty="0">
                <a:solidFill>
                  <a:srgbClr val="002060"/>
                </a:solidFill>
              </a:rPr>
              <a:t> раствор </a:t>
            </a:r>
            <a:r>
              <a:rPr lang="ru-RU" dirty="0" err="1">
                <a:solidFill>
                  <a:srgbClr val="002060"/>
                </a:solidFill>
              </a:rPr>
              <a:t>компоцида</a:t>
            </a:r>
            <a:r>
              <a:rPr lang="ru-RU" dirty="0">
                <a:solidFill>
                  <a:srgbClr val="002060"/>
                </a:solidFill>
              </a:rPr>
              <a:t>, горячий 2%-</a:t>
            </a:r>
            <a:r>
              <a:rPr lang="ru-RU" dirty="0" err="1">
                <a:solidFill>
                  <a:srgbClr val="002060"/>
                </a:solidFill>
              </a:rPr>
              <a:t>ный</a:t>
            </a:r>
            <a:r>
              <a:rPr lang="ru-RU" dirty="0">
                <a:solidFill>
                  <a:srgbClr val="002060"/>
                </a:solidFill>
              </a:rPr>
              <a:t> раствор едкого натра, 0,5%-</a:t>
            </a:r>
            <a:r>
              <a:rPr lang="ru-RU" dirty="0" err="1">
                <a:solidFill>
                  <a:srgbClr val="002060"/>
                </a:solidFill>
              </a:rPr>
              <a:t>ный</a:t>
            </a:r>
            <a:r>
              <a:rPr lang="ru-RU" dirty="0">
                <a:solidFill>
                  <a:srgbClr val="002060"/>
                </a:solidFill>
              </a:rPr>
              <a:t> раствор </a:t>
            </a:r>
            <a:r>
              <a:rPr lang="ru-RU" dirty="0" err="1">
                <a:solidFill>
                  <a:srgbClr val="002060"/>
                </a:solidFill>
              </a:rPr>
              <a:t>трихлоризоциануровой</a:t>
            </a:r>
            <a:r>
              <a:rPr lang="ru-RU" dirty="0">
                <a:solidFill>
                  <a:srgbClr val="002060"/>
                </a:solidFill>
              </a:rPr>
              <a:t> кислоты, осветленным раствором хлорной извести или </a:t>
            </a:r>
            <a:r>
              <a:rPr lang="ru-RU" dirty="0" err="1">
                <a:solidFill>
                  <a:srgbClr val="002060"/>
                </a:solidFill>
              </a:rPr>
              <a:t>гипохлора</a:t>
            </a:r>
            <a:r>
              <a:rPr lang="ru-RU" dirty="0">
                <a:solidFill>
                  <a:srgbClr val="002060"/>
                </a:solidFill>
              </a:rPr>
              <a:t>, содержащий 2% активного хлора из расчета 1 л/м</a:t>
            </a:r>
            <a:r>
              <a:rPr lang="ru-RU" baseline="30000" dirty="0">
                <a:solidFill>
                  <a:srgbClr val="002060"/>
                </a:solidFill>
              </a:rPr>
              <a:t>2</a:t>
            </a:r>
            <a:r>
              <a:rPr lang="ru-RU" dirty="0">
                <a:solidFill>
                  <a:srgbClr val="002060"/>
                </a:solidFill>
              </a:rPr>
              <a:t>. экспозиция 1 час. По истечении этого времени продезинфицированные поверхности тщательно обмывают водой и просушивают.</a:t>
            </a:r>
          </a:p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Кроме химических, в мясоперерабатывающей промышленности используют также и физические дезинфицирующие средства – водяной пар и кипящую воду, а на птицеперерабатывающих предприятиях широкое применение нашли лампы БУВ-15, БУВ-30 и БУВ-60, а также иногда используют лампы более широкого диапазона волн – ПРК-2, ПРК-4, ПРК-5 и ПРК-7; они образуют значительно больше озона по сравнению с </a:t>
            </a:r>
            <a:r>
              <a:rPr lang="ru-RU" dirty="0" err="1">
                <a:solidFill>
                  <a:srgbClr val="002060"/>
                </a:solidFill>
              </a:rPr>
              <a:t>бактерицидноувиолевыми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8091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Вынужденная дезинфекция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Вынужденную дезинфекцию проводят каждый раз после выявления больного инфекционной болезнью животного или инфицированной туши. Если больное животное было обнаружено на </a:t>
            </a:r>
            <a:r>
              <a:rPr lang="ru-RU" dirty="0" err="1">
                <a:solidFill>
                  <a:srgbClr val="002060"/>
                </a:solidFill>
              </a:rPr>
              <a:t>скотобазе</a:t>
            </a:r>
            <a:r>
              <a:rPr lang="ru-RU" dirty="0">
                <a:solidFill>
                  <a:srgbClr val="002060"/>
                </a:solidFill>
              </a:rPr>
              <a:t>, то после вывоза его на санитарную бойню ограничиваются обеззараживанием только соответствующего помещения или загона (клетки).</a:t>
            </a:r>
          </a:p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При обнаружении на </a:t>
            </a:r>
            <a:r>
              <a:rPr lang="ru-RU" dirty="0" err="1">
                <a:solidFill>
                  <a:srgbClr val="002060"/>
                </a:solidFill>
              </a:rPr>
              <a:t>скотобазе</a:t>
            </a:r>
            <a:r>
              <a:rPr lang="ru-RU" dirty="0">
                <a:solidFill>
                  <a:srgbClr val="002060"/>
                </a:solidFill>
              </a:rPr>
              <a:t> животного больного сибирской язвой, скот после пассивной иммунизации перегоняют через 3 дня в другое место и проводят дезинфекцию. После трехдневного наблюдения за иммунизированными животными, их убивают, а станки, в которых находились эти животные (а при беспривязном содержании – станки, инвентарь), выделения, навоз и остатки корма от больного скота предварительно, чтобы предотвратить распыления возбудителя болезни, орошают раствором хлорной извести, содержащим 5% активного хлора. Затем проводят механическую очистку. Весь собранный мусор, остатки корма вместе с навозом сжигают.</a:t>
            </a:r>
          </a:p>
        </p:txBody>
      </p:sp>
    </p:spTree>
    <p:extLst>
      <p:ext uri="{BB962C8B-B14F-4D97-AF65-F5344CB8AC3E}">
        <p14:creationId xmlns:p14="http://schemas.microsoft.com/office/powerpoint/2010/main" val="18774024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711200" algn="just">
              <a:buNone/>
            </a:pPr>
            <a:r>
              <a:rPr lang="ru-RU" dirty="0">
                <a:solidFill>
                  <a:srgbClr val="002060"/>
                </a:solidFill>
              </a:rPr>
              <a:t>Освобожденную от навоза территорию дезинфицируют трехкратно с интервалом 1 час при норме расхода 0,5-1,0 л/м</a:t>
            </a:r>
            <a:r>
              <a:rPr lang="ru-RU" baseline="30000" dirty="0">
                <a:solidFill>
                  <a:srgbClr val="002060"/>
                </a:solidFill>
              </a:rPr>
              <a:t>2</a:t>
            </a:r>
            <a:r>
              <a:rPr lang="ru-RU" dirty="0">
                <a:solidFill>
                  <a:srgbClr val="002060"/>
                </a:solidFill>
              </a:rPr>
              <a:t> (в приспособленных помещениях до 2 л/м</a:t>
            </a:r>
            <a:r>
              <a:rPr lang="ru-RU" baseline="30000" dirty="0">
                <a:solidFill>
                  <a:srgbClr val="002060"/>
                </a:solidFill>
              </a:rPr>
              <a:t>2</a:t>
            </a:r>
            <a:r>
              <a:rPr lang="ru-RU" dirty="0">
                <a:solidFill>
                  <a:srgbClr val="002060"/>
                </a:solidFill>
              </a:rPr>
              <a:t>) на каждое орошение. Целесообразно для первой дезинфекции использовать горячий 10%-</a:t>
            </a:r>
            <a:r>
              <a:rPr lang="ru-RU" dirty="0" err="1">
                <a:solidFill>
                  <a:srgbClr val="002060"/>
                </a:solidFill>
              </a:rPr>
              <a:t>ный</a:t>
            </a:r>
            <a:r>
              <a:rPr lang="ru-RU" dirty="0">
                <a:solidFill>
                  <a:srgbClr val="002060"/>
                </a:solidFill>
              </a:rPr>
              <a:t> раствор едкого натра, что позволит потом лучше отмыть загрязнения. Для влажной дезинфекции можно применять следующие дезинфицирующие средства: формалин, </a:t>
            </a:r>
            <a:r>
              <a:rPr lang="ru-RU" dirty="0" err="1">
                <a:solidFill>
                  <a:srgbClr val="002060"/>
                </a:solidFill>
              </a:rPr>
              <a:t>параформальдегид</a:t>
            </a:r>
            <a:r>
              <a:rPr lang="ru-RU" dirty="0">
                <a:solidFill>
                  <a:srgbClr val="002060"/>
                </a:solidFill>
              </a:rPr>
              <a:t> 4%, хлорная известь 5%, нейтральный гипохлорит кальция 5%, </a:t>
            </a:r>
            <a:r>
              <a:rPr lang="ru-RU" dirty="0" err="1">
                <a:solidFill>
                  <a:srgbClr val="002060"/>
                </a:solidFill>
              </a:rPr>
              <a:t>глутаровый</a:t>
            </a:r>
            <a:r>
              <a:rPr lang="ru-RU" dirty="0">
                <a:solidFill>
                  <a:srgbClr val="002060"/>
                </a:solidFill>
              </a:rPr>
              <a:t> альдегид 2%, однохлористый йод 10%, перекись водорода 7%, </a:t>
            </a:r>
            <a:r>
              <a:rPr lang="ru-RU" dirty="0" err="1">
                <a:solidFill>
                  <a:srgbClr val="002060"/>
                </a:solidFill>
              </a:rPr>
              <a:t>йодез</a:t>
            </a:r>
            <a:r>
              <a:rPr lang="ru-RU" dirty="0">
                <a:solidFill>
                  <a:srgbClr val="002060"/>
                </a:solidFill>
              </a:rPr>
              <a:t> 3%. Экспозиция 12 ч после последнего нанесения раствора.</a:t>
            </a:r>
          </a:p>
          <a:p>
            <a:pPr marL="0" indent="711200" algn="just">
              <a:buNone/>
            </a:pPr>
            <a:r>
              <a:rPr lang="ru-RU" dirty="0">
                <a:solidFill>
                  <a:srgbClr val="002060"/>
                </a:solidFill>
              </a:rPr>
              <a:t>При сибирской язве и других особо опасных болезнях, верхний слой грунта на выгульных площадках заменяют после его предварительно обеззараживания.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0440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При обнаружении болезней животных, вызванных </a:t>
            </a:r>
            <a:r>
              <a:rPr lang="ru-RU" dirty="0" err="1">
                <a:solidFill>
                  <a:srgbClr val="002060"/>
                </a:solidFill>
              </a:rPr>
              <a:t>неспорообразующей</a:t>
            </a:r>
            <a:r>
              <a:rPr lang="ru-RU" dirty="0">
                <a:solidFill>
                  <a:srgbClr val="002060"/>
                </a:solidFill>
              </a:rPr>
              <a:t> микрофлорой, помещения после орошения дезинфицирующими растворами очищают от загрязнений, моют горячей водой и применяют дезинфицирующие средства в указанных </a:t>
            </a:r>
            <a:r>
              <a:rPr lang="ru-RU" dirty="0" smtClean="0">
                <a:solidFill>
                  <a:srgbClr val="002060"/>
                </a:solidFill>
              </a:rPr>
              <a:t>концентрациях.</a:t>
            </a:r>
            <a:endParaRPr lang="ru-RU" dirty="0">
              <a:solidFill>
                <a:srgbClr val="002060"/>
              </a:solidFill>
            </a:endParaRPr>
          </a:p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После дезинфекции помещения проветривают и при необходимости промывают горячей водой.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1675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623888" algn="just">
              <a:buNone/>
            </a:pPr>
            <a:r>
              <a:rPr lang="ru-RU" u="sng" dirty="0">
                <a:solidFill>
                  <a:srgbClr val="002060"/>
                </a:solidFill>
              </a:rPr>
              <a:t>В убойно-разделочном цехе</a:t>
            </a:r>
            <a:r>
              <a:rPr lang="ru-RU" dirty="0">
                <a:solidFill>
                  <a:srgbClr val="002060"/>
                </a:solidFill>
              </a:rPr>
              <a:t> обеззараживают боксы, где находился больной скот, помещения, конвейерную линию и цехи, куда попали продукты убоя от больного животного, и весь находящийся в этих помещениях инвентарь. При обнаружении сибирской язвы, производственный процесс приостанавливают до окончания дезинфекционных мероприятий. Дезинфекцию проводят так же, как указано выше.</a:t>
            </a:r>
          </a:p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Для уничтожения </a:t>
            </a:r>
            <a:r>
              <a:rPr lang="ru-RU" dirty="0" err="1">
                <a:solidFill>
                  <a:srgbClr val="002060"/>
                </a:solidFill>
              </a:rPr>
              <a:t>неспорообразующей</a:t>
            </a:r>
            <a:r>
              <a:rPr lang="ru-RU" dirty="0">
                <a:solidFill>
                  <a:srgbClr val="002060"/>
                </a:solidFill>
              </a:rPr>
              <a:t> микрофлоры помещения убойно-разделочного цеха обильно орошают горячим раствором едкого натра, затем тщательно моют горячей водой и вновь орошают или горячим раствором едкого натра или раствором хлорных препаратов, содержащих 2% активного хлора. После часового проветривания помещения обмывают горячей водой и разрешают его эксплуатацию.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5916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2. </a:t>
            </a:r>
            <a:r>
              <a:rPr lang="ru-RU" b="1" dirty="0" smtClean="0">
                <a:solidFill>
                  <a:srgbClr val="002060"/>
                </a:solidFill>
              </a:rPr>
              <a:t>Дезинфекция </a:t>
            </a:r>
            <a:r>
              <a:rPr lang="ru-RU" b="1" dirty="0">
                <a:solidFill>
                  <a:srgbClr val="002060"/>
                </a:solidFill>
              </a:rPr>
              <a:t>сырья животного происхождения</a:t>
            </a:r>
            <a:br>
              <a:rPr lang="ru-RU" b="1" dirty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В комплексе ветеринарно-санитарных мероприятий важна качественная дезинфекция сырья животного происхождения, направленная на уничтожение микрофлоры, вызывающей инфекционные заболевания. Дезинфекцию проводят заготовительные организации с применением средств, надежно уничтожающих возбудителей болезней и в то же время не влияющих на товарное качество сырья. Всю работу по дезинфекции проводят под контролем ветеринарных специалистов, однако ответственность за ее организацию и выполнение возлагают на администрацию предприятия.</a:t>
            </a:r>
          </a:p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Приемы и средства, обычные в дезинфекционной практике, и не вполне приемлемы для обработки кожевенного сырья, которое необходимо обеззаразить и в то же время сохранить его товарное качество.</a:t>
            </a:r>
          </a:p>
        </p:txBody>
      </p:sp>
    </p:spTree>
    <p:extLst>
      <p:ext uri="{BB962C8B-B14F-4D97-AF65-F5344CB8AC3E}">
        <p14:creationId xmlns:p14="http://schemas.microsoft.com/office/powerpoint/2010/main" val="1472614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При сибирской язве, злокачественном отеке, </a:t>
            </a:r>
            <a:r>
              <a:rPr lang="ru-RU" dirty="0" err="1">
                <a:solidFill>
                  <a:srgbClr val="002060"/>
                </a:solidFill>
              </a:rPr>
              <a:t>эмкаре</a:t>
            </a:r>
            <a:r>
              <a:rPr lang="ru-RU" dirty="0">
                <a:solidFill>
                  <a:srgbClr val="002060"/>
                </a:solidFill>
              </a:rPr>
              <a:t>, ботулизме, бешенстве, столбняке, чуме крупного рогатого скота, чумы верблюдов, </a:t>
            </a:r>
            <a:r>
              <a:rPr lang="ru-RU" dirty="0" err="1">
                <a:solidFill>
                  <a:srgbClr val="002060"/>
                </a:solidFill>
              </a:rPr>
              <a:t>энтеротоксемии</a:t>
            </a:r>
            <a:r>
              <a:rPr lang="ru-RU" dirty="0">
                <a:solidFill>
                  <a:srgbClr val="002060"/>
                </a:solidFill>
              </a:rPr>
              <a:t> овец, брадзоте овец, оспе овец и коз, катаральной лихорадке крупного рогатого скота и овец, туляремии, африканской, классической чуме свиней, оспе свиней, сапе, </a:t>
            </a:r>
            <a:r>
              <a:rPr lang="ru-RU" dirty="0" err="1">
                <a:solidFill>
                  <a:srgbClr val="002060"/>
                </a:solidFill>
              </a:rPr>
              <a:t>мелиоидозе</a:t>
            </a:r>
            <a:r>
              <a:rPr lang="ru-RU" dirty="0">
                <a:solidFill>
                  <a:srgbClr val="002060"/>
                </a:solidFill>
              </a:rPr>
              <a:t>, эпизоотическом лимфангите лошадей шкуры с павших животных не снимают.</a:t>
            </a:r>
          </a:p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Дезинфекцию кожевенного сырья проводят ее в камере или в специально приспособленном помещении., в котором установлено необходимое оборудование (чаны, </a:t>
            </a:r>
            <a:r>
              <a:rPr lang="ru-RU" dirty="0" err="1">
                <a:solidFill>
                  <a:srgbClr val="002060"/>
                </a:solidFill>
              </a:rPr>
              <a:t>гашпели</a:t>
            </a:r>
            <a:r>
              <a:rPr lang="ru-RU" dirty="0">
                <a:solidFill>
                  <a:srgbClr val="002060"/>
                </a:solidFill>
              </a:rPr>
              <a:t>, барабаны и др.). Инфицированное сырье загружают с одной стороны помещения (загрузочное отделение), а извлекают с другой (чистое отделение).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113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5365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Перед дезинфекцией определяют необходимое количество дезин­фицирующего раствора с учетом жидкостного коэффициента, т. е. отношения массы сырья к объему дезинфицирующего раствора. Например, если жидкостный коэффициент равен 1:4, то на 1 кг сырья берут 4 л раствора. Следует помнить, что необходимое количество дезинфицирующего раствора для кожевенного сырья различного вида консервирования (мокросоленого, сухосоленого, парного) устанавливают в переводе на пресно-сухое сырье с помощью коэффициентов для приготовления дезинфицирующего раствора. Расчетное количество вещества сначала растворяют в две трети объема требуемой воды и только после полного растворения доливают остальную воду до нужного объема. Химикаты растворяют отдельно в воде в той же последовательности, в которой они приведены в прописях (рецептах). Для ускорения процесса предварительно химикаты растворяют в небольшом количестве горячей воды.</a:t>
            </a:r>
          </a:p>
        </p:txBody>
      </p:sp>
    </p:spTree>
    <p:extLst>
      <p:ext uri="{BB962C8B-B14F-4D97-AF65-F5344CB8AC3E}">
        <p14:creationId xmlns:p14="http://schemas.microsoft.com/office/powerpoint/2010/main" val="14481287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30514"/>
            <a:ext cx="10515600" cy="5146449"/>
          </a:xfrm>
        </p:spPr>
        <p:txBody>
          <a:bodyPr>
            <a:normAutofit fontScale="85000" lnSpcReduction="20000"/>
          </a:bodyPr>
          <a:lstStyle/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Меховое сырье обеззараживают в чанах или бочках насыщенным количестве горячей воды.</a:t>
            </a:r>
          </a:p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Меховое сырье обеззараживают в чанах или бочках насыщенным раствором (26 %) поваренной соли (тузлук), к которому добавляют химические препараты при постоянном помешивании до полной растворимости. Шкуры расправляют, не допуская складок и загибов, затем опускают в раствор. По окончании загрузки сырье перемешивают, сверху покрывают деревянной решеткой, предотвращающей его всплывание.</a:t>
            </a:r>
          </a:p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Внутренние стенки чана, не занятые загруженным сырьем, обмывают тем же дезинфицирующим раствором не менее трех раз с интервалом 20-30 мин и дезинфицируют наружную поверхность чана, а также помещение где находилось инфицированное сырье. После дезинфекции шкуры развешивают над чаном для стекания раствора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en-US" dirty="0" smtClean="0">
              <a:solidFill>
                <a:srgbClr val="002060"/>
              </a:solidFill>
            </a:endParaRPr>
          </a:p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Мороженое кожевенное и меховое сырье, прежде чем дезинфицировать, размораживают, развешивая над чаном на деревянных шестах, не допуская стекания жидкости на пол помещения.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742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1. </a:t>
            </a:r>
            <a:r>
              <a:rPr lang="ru-RU" b="1" dirty="0" smtClean="0">
                <a:solidFill>
                  <a:srgbClr val="002060"/>
                </a:solidFill>
              </a:rPr>
              <a:t>Дезинфекция </a:t>
            </a:r>
            <a:r>
              <a:rPr lang="ru-RU" b="1" dirty="0" err="1">
                <a:solidFill>
                  <a:srgbClr val="002060"/>
                </a:solidFill>
              </a:rPr>
              <a:t>скотоубойных</a:t>
            </a:r>
            <a:r>
              <a:rPr lang="ru-RU" b="1" dirty="0">
                <a:solidFill>
                  <a:srgbClr val="002060"/>
                </a:solidFill>
              </a:rPr>
              <a:t> и убойно-санитарных пунктов</a:t>
            </a:r>
            <a:br>
              <a:rPr lang="ru-RU" b="1" dirty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711200" algn="just">
              <a:buNone/>
            </a:pPr>
            <a:r>
              <a:rPr lang="ru-RU" dirty="0">
                <a:solidFill>
                  <a:srgbClr val="002060"/>
                </a:solidFill>
              </a:rPr>
              <a:t>Для дезинфекции в цехах и на территории мясо- и птицеперерабатывающих предприятий применяют хлорную известь, гипохлорит, хлорамин, марганцовокислый калий, едкий натр и едкое кали, кальцинированную соду, </a:t>
            </a:r>
            <a:r>
              <a:rPr lang="ru-RU" dirty="0" err="1">
                <a:solidFill>
                  <a:srgbClr val="002060"/>
                </a:solidFill>
              </a:rPr>
              <a:t>дезмол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збруч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деми</a:t>
            </a:r>
            <a:r>
              <a:rPr lang="ru-RU" dirty="0">
                <a:solidFill>
                  <a:srgbClr val="002060"/>
                </a:solidFill>
              </a:rPr>
              <a:t>, гашеную известь, некоторые кислоты и формальдегид.</a:t>
            </a:r>
          </a:p>
          <a:p>
            <a:pPr marL="0" indent="711200" algn="just">
              <a:buNone/>
            </a:pPr>
            <a:r>
              <a:rPr lang="ru-RU" dirty="0">
                <a:solidFill>
                  <a:srgbClr val="002060"/>
                </a:solidFill>
              </a:rPr>
              <a:t>Для одновременной мойки и дезинфекции помещений, оборудования и инвентаря используют препараты ДПК-1 и ДПК-2.</a:t>
            </a:r>
          </a:p>
          <a:p>
            <a:pPr marL="0" indent="711200" algn="just">
              <a:buNone/>
            </a:pPr>
            <a:r>
              <a:rPr lang="ru-RU" dirty="0">
                <a:solidFill>
                  <a:srgbClr val="002060"/>
                </a:solidFill>
              </a:rPr>
              <a:t>После дезинфекции все предметы и поверхности помещения промывают горячей водой для удаления остатков растворов.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51412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Дезинфекция при выявлении неблагополучного по сибирской язве и брадзоте сырья животного происхождения на предприятиях по его заготовке, хранению и обработке:</a:t>
            </a:r>
          </a:p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В РФ сибирская язва регистрируется спорадически (отдельные случаи). Однако в связи с тем, что споры возбудителя сибирской язвы чрезвычайно устойчивы – годами сохраняются в воде, десятками лет – в почве, </a:t>
            </a:r>
            <a:r>
              <a:rPr lang="ru-RU" dirty="0" err="1">
                <a:solidFill>
                  <a:srgbClr val="002060"/>
                </a:solidFill>
              </a:rPr>
              <a:t>возможнызаболевания</a:t>
            </a:r>
            <a:r>
              <a:rPr lang="ru-RU" dirty="0">
                <a:solidFill>
                  <a:srgbClr val="002060"/>
                </a:solidFill>
              </a:rPr>
              <a:t> отдельных, случайно не привитых животных. Учтено более 30 тыс. населенным пунктов, в которых регистрировали гибель животных от сибирской язвы, однако конкретных мест гибели или захоронения животных нет. Опасность ухудшения эпизоотологической обстановки еще сохраняется. Это связано с ростом числа мелких ферм, которые трудно контролировать с ростом поголовья животных на мелких подворьях сельских жителей. Риск заноса возбудителя сибирской язвы, связанный с импортом животных, мяса и кожевенного сырья, давно признан.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1156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При выявлении сырья или продуктов животного происхождения, неблагополучного по сибирской язве, на склад или перерабатывающее предприятие накладывают карантин, мясо и субпродукты уничтожают, а в отношении сырья проводят мероприятия в соответствии с действующей «Инструкцией по дезинфекции сырья животного происхождения и предприятий по его заготовке, хранению и переработке». Карантин снимают после проведения указанных мероприятий.</a:t>
            </a:r>
          </a:p>
        </p:txBody>
      </p:sp>
    </p:spTree>
    <p:extLst>
      <p:ext uri="{BB962C8B-B14F-4D97-AF65-F5344CB8AC3E}">
        <p14:creationId xmlns:p14="http://schemas.microsoft.com/office/powerpoint/2010/main" val="41953830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3. </a:t>
            </a:r>
            <a:r>
              <a:rPr lang="ru-RU" b="1" dirty="0" smtClean="0">
                <a:solidFill>
                  <a:srgbClr val="002060"/>
                </a:solidFill>
              </a:rPr>
              <a:t>Обеззараживание </a:t>
            </a:r>
            <a:r>
              <a:rPr lang="ru-RU" b="1" dirty="0">
                <a:solidFill>
                  <a:srgbClr val="002060"/>
                </a:solidFill>
              </a:rPr>
              <a:t>спецодежды, обуви, предметов ухода за животными</a:t>
            </a:r>
            <a:br>
              <a:rPr lang="ru-RU" b="1" dirty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85000" lnSpcReduction="20000"/>
          </a:bodyPr>
          <a:lstStyle/>
          <a:p>
            <a:pPr marL="0" indent="6238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Регуляция дезинфекции и стирка одежды имеет не только гигиеническое, но и противоэпизоотическое значение. В ветеринарной практике зарегистрировано немало случаев заноса на одежде обслуживающего персонала в животноводческие хозяйства возбудителей инфекционных болезней.</a:t>
            </a:r>
          </a:p>
          <a:p>
            <a:pPr marL="0" indent="6238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Стирку и профилактическую дезинфекцию спецодежды работников, занятых на обслуживании животных и приготовлении кормов, проводят по установленному в хозяйстве графику, но не реже одного раза в неделю, а также каждый раз при переводе работника на обслуживание новой группы животных даже в пределах одного цеха (участка, бригады).</a:t>
            </a:r>
          </a:p>
          <a:p>
            <a:pPr marL="0" indent="6238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Спецодежду работников санитарно-убойного пункта и подменных рабочих стирают и дезинфицируют ежедневно или в дни, соответственно графику подмены.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12557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6238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Профилактическая дезинфекция спецодежды и обуви на сырьевых предприятиях должна проводиться не реже 1 раза в декаду, а спецодежда заготовителей - каждый раз перед выездом в новое хозяйство. Вынужденную дезинфекцию проводят по указанию ветслужбы. Спецодежда работников, занятых на обслуживании животных, больных подозрительных по заболеванию инфекционными болезнями, не опасными для человека, подлежит стирке и дезинфекции по мере загрязнения, но не реже двух раз в неделю, а при </a:t>
            </a:r>
            <a:r>
              <a:rPr lang="ru-RU" dirty="0" err="1">
                <a:solidFill>
                  <a:srgbClr val="002060"/>
                </a:solidFill>
              </a:rPr>
              <a:t>зооантропонозах</a:t>
            </a:r>
            <a:r>
              <a:rPr lang="ru-RU" dirty="0">
                <a:solidFill>
                  <a:srgbClr val="002060"/>
                </a:solidFill>
              </a:rPr>
              <a:t> или проведении диагностических исследований больных животных - ежедневно.</a:t>
            </a:r>
          </a:p>
          <a:p>
            <a:pPr marL="0" indent="6238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Перед отправкой спецодежды для обеззараживания полиэтиленовые мешки или бачки, в которые она сложена, орошают снаружи дезинфицирующим раствором, рекомендованным при данной болезни.</a:t>
            </a:r>
          </a:p>
          <a:p>
            <a:pPr marL="0" indent="6238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В помещениях для содержания животных, больных или подозрительных по заболеванию опасными инфекционными болезнями, должны быть постоянно запасные комплекты спецодежды для обслуживающего персонала и ветеринарных специалистов.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56181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23518"/>
          </a:xfrm>
        </p:spPr>
        <p:txBody>
          <a:bodyPr>
            <a:normAutofit fontScale="70000" lnSpcReduction="20000"/>
          </a:bodyPr>
          <a:lstStyle/>
          <a:p>
            <a:pPr marL="0" indent="6238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В каждом помещении, где содержатся больные или подозрительные по заболеванию опасными инфекционными болезнями животные, должны быть бачки, ванночки или иные емкости с дезинфицирующим раствором и щетки (ерши) для очистки и обработки перчаток, фартуков, обуви и спецодежды обслуживающего персонала.</a:t>
            </a:r>
          </a:p>
          <a:p>
            <a:pPr marL="0" indent="6238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Выход за пределы эпизоотического очага в грязной спецодежде, обуви, а также вынос их за пределы помещений без защитной упаковки не допускается.</a:t>
            </a:r>
          </a:p>
          <a:p>
            <a:pPr marL="0" indent="6238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Обувь дезинфицируют каждый раз при входе в производственные помещения и выходе из них. Для дезинфекции обуви у входа в помещение для животных и каждую изолированную их часть, кормоприготовительные, склады кормов, санитарно-убойный пункт и другие сооружения, расположенные на территории производственной зоны, устанавливают </a:t>
            </a:r>
            <a:r>
              <a:rPr lang="ru-RU" dirty="0" err="1">
                <a:solidFill>
                  <a:srgbClr val="002060"/>
                </a:solidFill>
              </a:rPr>
              <a:t>дезковрики</a:t>
            </a:r>
            <a:r>
              <a:rPr lang="ru-RU" dirty="0">
                <a:solidFill>
                  <a:srgbClr val="002060"/>
                </a:solidFill>
              </a:rPr>
              <a:t>, заполненные опилками, поролоном или другим пористым эластичным материалом, или </a:t>
            </a:r>
            <a:r>
              <a:rPr lang="ru-RU" dirty="0" err="1">
                <a:solidFill>
                  <a:srgbClr val="002060"/>
                </a:solidFill>
              </a:rPr>
              <a:t>дезванночки</a:t>
            </a:r>
            <a:r>
              <a:rPr lang="ru-RU" dirty="0">
                <a:solidFill>
                  <a:srgbClr val="002060"/>
                </a:solidFill>
              </a:rPr>
              <a:t>. </a:t>
            </a:r>
            <a:r>
              <a:rPr lang="ru-RU" dirty="0" err="1">
                <a:solidFill>
                  <a:srgbClr val="002060"/>
                </a:solidFill>
              </a:rPr>
              <a:t>Дезковрики</a:t>
            </a:r>
            <a:r>
              <a:rPr lang="ru-RU" dirty="0">
                <a:solidFill>
                  <a:srgbClr val="002060"/>
                </a:solidFill>
              </a:rPr>
              <a:t> периодически обильно пропитывают дезинфицирующим раствором, соответствующим по активности вида возбудителя, а в </a:t>
            </a:r>
            <a:r>
              <a:rPr lang="ru-RU" dirty="0" err="1">
                <a:solidFill>
                  <a:srgbClr val="002060"/>
                </a:solidFill>
              </a:rPr>
              <a:t>дезванночки</a:t>
            </a:r>
            <a:r>
              <a:rPr lang="ru-RU" dirty="0">
                <a:solidFill>
                  <a:srgbClr val="002060"/>
                </a:solidFill>
              </a:rPr>
              <a:t> наливают раствор на глубину 10 см.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7584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Спецодежду дезинфицируют парами или аэрозолями формальдегида, методом замачивания в дезинфицирующих растворах, кипячением или текучим паром.</a:t>
            </a:r>
          </a:p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Спецодежду обеззараживают парами формальдегида в огневой паровоздушной пароформалиновой камере (ОППК), как предусмотрено действующей инструкцией по дезинфекции спецодежды и других предметов в огневой паровоздушной пароформалиновой камере.</a:t>
            </a:r>
          </a:p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Обеззараживанию в ОППК подлежат изделия из меха, кожи, резины, хлопчатобумажных тканей, брезента, войлока, металлов, дерева.</a:t>
            </a:r>
          </a:p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Меховые и кожаные изделия во избежание их порчи перед обеззараживанием в ОППК предварительно высушивают.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79708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9975"/>
          </a:xfrm>
        </p:spPr>
        <p:txBody>
          <a:bodyPr>
            <a:normAutofit fontScale="92500" lnSpcReduction="10000"/>
          </a:bodyPr>
          <a:lstStyle/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При отсутствии ОППК спецодежду дезинфицируют также аэрозольным методом (в очаге ящура). для этого ее свободно развешивают в небольшом герметично закрывающемся помещении, в которое при помощи аэрозольного генератора вводят аэрозоль формалина, содержащего не менее 37% формальдегида (30 мл на 1 м3 помещения), температура при этом должна быть не ниже 15 ˚С. Экспозиция 3 ч. с момента окончания генерирования аэрозоля.</a:t>
            </a:r>
          </a:p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Методом замачивания в дезинфицирующих растворах обеззараживают</a:t>
            </a:r>
          </a:p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вещи и изделия из резины, войлока, хлопчатобумажных тканей, брезента, металлов, дерева, а также не портящихся под действие дезинфицирующих растворов полимерных материалов и тканей из синтетического волокна.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82504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/>
              <a:t>Для обеззараживания спецодежды и других изделий методом замачивания применяют дезинфицирующие растворы, указанные в таблице 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343" y="1883682"/>
            <a:ext cx="9042400" cy="4351338"/>
          </a:xfrm>
        </p:spPr>
      </p:pic>
    </p:spTree>
    <p:extLst>
      <p:ext uri="{BB962C8B-B14F-4D97-AF65-F5344CB8AC3E}">
        <p14:creationId xmlns:p14="http://schemas.microsoft.com/office/powerpoint/2010/main" val="6881676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971" y="501712"/>
            <a:ext cx="10366829" cy="5955751"/>
          </a:xfrm>
        </p:spPr>
      </p:pic>
    </p:spTree>
    <p:extLst>
      <p:ext uri="{BB962C8B-B14F-4D97-AF65-F5344CB8AC3E}">
        <p14:creationId xmlns:p14="http://schemas.microsoft.com/office/powerpoint/2010/main" val="4574744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Изделия из х.-б. тканей, войлока, брезента, дерева и металлов дезинфицируют также путем кипячения в 1%-ном растворе кальцинированной соды в течение 30 мин. при обсеменении </a:t>
            </a:r>
            <a:r>
              <a:rPr lang="ru-RU" dirty="0" err="1">
                <a:solidFill>
                  <a:srgbClr val="002060"/>
                </a:solidFill>
              </a:rPr>
              <a:t>неспорообразующими</a:t>
            </a:r>
            <a:r>
              <a:rPr lang="ru-RU" dirty="0">
                <a:solidFill>
                  <a:srgbClr val="002060"/>
                </a:solidFill>
              </a:rPr>
              <a:t> микроорганизмами и вирусами и 90 мин. – для уничтожения споровой микрофлоры.</a:t>
            </a:r>
          </a:p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Термостойкие изделия обеззараживают текущим паром в автоклаве при давлении 1 кгс/см2 (120±2 ºС) в течение 30 мин. для уничтожения </a:t>
            </a:r>
            <a:r>
              <a:rPr lang="ru-RU" dirty="0" err="1">
                <a:solidFill>
                  <a:srgbClr val="002060"/>
                </a:solidFill>
              </a:rPr>
              <a:t>неспорообразующих</a:t>
            </a:r>
            <a:r>
              <a:rPr lang="ru-RU" dirty="0">
                <a:solidFill>
                  <a:srgbClr val="002060"/>
                </a:solidFill>
              </a:rPr>
              <a:t> микроорганизмов и вирусов и при давлении 2 кгс/см2 (132±2 ºС) в течение 90 мин. при обсеменении споровой микрофлорой.</a:t>
            </a:r>
          </a:p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Спецодежду и другие изделия из ткани и волокон, загрязненные кровью или выделениями животных, перед кипячением или </a:t>
            </a:r>
            <a:r>
              <a:rPr lang="ru-RU" dirty="0" err="1">
                <a:solidFill>
                  <a:srgbClr val="002060"/>
                </a:solidFill>
              </a:rPr>
              <a:t>автоклавированием</a:t>
            </a:r>
            <a:r>
              <a:rPr lang="ru-RU" dirty="0">
                <a:solidFill>
                  <a:srgbClr val="002060"/>
                </a:solidFill>
              </a:rPr>
              <a:t> замачивают в холодной воде с добавлением 2% кальцинированной соды; экспозиция 2 ч.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2982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8128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обеззараживания на мясоперерабатывающих предприятиях зависит от структуры органических веществ (жиры, слизь, кровь, фекалии), загрязняющих оборудование, пол, стены и др. При плохой очистке, химические дезинфицирующие средства частично вступают во взаимодействие с органической частью загрязнений, покрывающих поверхности объектов, частично адсорбируются или не достигают возбудителей инфекций, или теряют в значительной степени бактерицидные свойства. Все это указывает на необходимость освобождения перед дезинфекцией поверхностей от сгустков крови, жира, слизи, 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предубойных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цехах – фекалий и других загрязнений путем механической и санитарной чистки. С этой целью применяют горячие растворы кальцинированной или каустической соды, порошки А, Б или В, препараты ДПК с последующим обмыванием объекта горячей водой.</a:t>
            </a:r>
          </a:p>
        </p:txBody>
      </p:sp>
    </p:spTree>
    <p:extLst>
      <p:ext uri="{BB962C8B-B14F-4D97-AF65-F5344CB8AC3E}">
        <p14:creationId xmlns:p14="http://schemas.microsoft.com/office/powerpoint/2010/main" val="21665508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4.</a:t>
            </a:r>
            <a:r>
              <a:rPr lang="ru-RU" b="1" dirty="0" smtClean="0">
                <a:solidFill>
                  <a:srgbClr val="002060"/>
                </a:solidFill>
              </a:rPr>
              <a:t>Контроль </a:t>
            </a:r>
            <a:r>
              <a:rPr lang="ru-RU" b="1" dirty="0">
                <a:solidFill>
                  <a:srgbClr val="002060"/>
                </a:solidFill>
              </a:rPr>
              <a:t>качества дезинфекции спецодежды</a:t>
            </a:r>
            <a:br>
              <a:rPr lang="ru-RU" b="1" dirty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Качество дезинфекции спецодежды, </a:t>
            </a:r>
            <a:r>
              <a:rPr lang="ru-RU" dirty="0" err="1">
                <a:solidFill>
                  <a:srgbClr val="002060"/>
                </a:solidFill>
              </a:rPr>
              <a:t>мешкотары</a:t>
            </a:r>
            <a:r>
              <a:rPr lang="ru-RU" dirty="0">
                <a:solidFill>
                  <a:srgbClr val="002060"/>
                </a:solidFill>
              </a:rPr>
              <a:t> и прочих изделий из тканевых материалов, подвергаемых обеззараживанию в камерах, методом замачивания в дезинфицирующем растворе, кипячением или по режимам одновременной стирки и дезинфекции, контролируют по выделению тест-культур микроорганизмов из тест-объектов, закладываемых в подлежащий обеззараживанию материал.</a:t>
            </a:r>
          </a:p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При контроле качества дезинфекции в очагах бактериальных (кроме туберкулеза) и вирусных инфекций в качестве тест-культуры используют музейные штаммы кишечной палочки, в очагах туберкулеза и малоизученных вирусных инфекций - золотистого стафилококка, в очагах споровых инфекций – </a:t>
            </a:r>
            <a:r>
              <a:rPr lang="ru-RU" dirty="0" err="1" smtClean="0">
                <a:solidFill>
                  <a:srgbClr val="002060"/>
                </a:solidFill>
              </a:rPr>
              <a:t>Bac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r>
              <a:rPr lang="en-US" dirty="0" smtClean="0">
                <a:solidFill>
                  <a:srgbClr val="002060"/>
                </a:solidFill>
              </a:rPr>
              <a:t>c</a:t>
            </a:r>
            <a:r>
              <a:rPr lang="ru-RU" dirty="0" err="1" smtClean="0">
                <a:solidFill>
                  <a:srgbClr val="002060"/>
                </a:solidFill>
              </a:rPr>
              <a:t>ereus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79722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909004"/>
          </a:xfrm>
        </p:spPr>
        <p:txBody>
          <a:bodyPr>
            <a:normAutofit fontScale="77500" lnSpcReduction="20000"/>
          </a:bodyPr>
          <a:lstStyle/>
          <a:p>
            <a:pPr marL="0" indent="5365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В качестве тест-объектов используют кусочки батистовой ткани, импрегнированные соответствующей тест-культурой.</a:t>
            </a:r>
          </a:p>
          <a:p>
            <a:pPr marL="0" indent="5365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Тест-объекты (по 2 шт.) закладывают в стерильные мешочки размером 5 х 8 см, изготовленные в виде конверта из той же ткани, что и подлежащие обеззараживанию изделия. Мешочки с вложенными в них тест-объектами помещают в карман спецодежды или пришивают нитка ми к подлежащим обеззараживанию изделиям.</a:t>
            </a:r>
          </a:p>
          <a:p>
            <a:pPr marL="0" indent="5365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При дезинфекции (методом замачивания в дезинфицирующих растворах или кипячением) изделия с заложенными в них тест-объектами размещают послойно в низу, в середине и в верхней части емкости, а при обеззараживании в камере - в разных местах ее.</a:t>
            </a:r>
          </a:p>
          <a:p>
            <a:pPr marL="0" indent="5365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По истечении экспозиции дезинфекции или цикла стирка - </a:t>
            </a:r>
            <a:r>
              <a:rPr lang="ru-RU" dirty="0" err="1">
                <a:solidFill>
                  <a:srgbClr val="002060"/>
                </a:solidFill>
              </a:rPr>
              <a:t>отполаскивание</a:t>
            </a:r>
            <a:r>
              <a:rPr lang="ru-RU" dirty="0">
                <a:solidFill>
                  <a:srgbClr val="002060"/>
                </a:solidFill>
              </a:rPr>
              <a:t> - отжим при использовании метода одновременного обеззараживания и стирки мешочки с тест-объектами помещают в стерильные чашки Петри и доставляют в лабораторию для исследования.</a:t>
            </a:r>
          </a:p>
          <a:p>
            <a:pPr marL="0" indent="536575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5096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В лаборатории после извлечения из мешочка каждый тест-объект промывают 5 мин в растворе соответствующего нейтрализатора и стерильной водопроводной воде (или дважды в воде, если нейтрализатор неизвестен), и помещают в пробирку с соответствующей питательной средой. Если дезинфекцию проводили методом кипячения без добавления кальцинированной соды, дополнительного промывания тест-объектов не требуется.</a:t>
            </a:r>
          </a:p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При контроле качества дезинфекции по выделению кишечной палочки посев проводят в модифицированную среду Хейфеца или КОДА, для выделения стафилококка - в солевой МПБ, для выделения </a:t>
            </a:r>
            <a:r>
              <a:rPr lang="ru-RU" dirty="0" err="1">
                <a:solidFill>
                  <a:srgbClr val="002060"/>
                </a:solidFill>
              </a:rPr>
              <a:t>Bac.Cereus</a:t>
            </a:r>
            <a:r>
              <a:rPr lang="ru-RU" dirty="0">
                <a:solidFill>
                  <a:srgbClr val="002060"/>
                </a:solidFill>
              </a:rPr>
              <a:t> - в МПБ.</a:t>
            </a:r>
          </a:p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Качество дезинфекции признают удовлетворительным при отсутствии роста тест-культуры во всех пробах.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158112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5. </a:t>
            </a:r>
            <a:r>
              <a:rPr lang="ru-RU" b="1" dirty="0" smtClean="0">
                <a:solidFill>
                  <a:srgbClr val="002060"/>
                </a:solidFill>
              </a:rPr>
              <a:t>Контроль </a:t>
            </a:r>
            <a:r>
              <a:rPr lang="ru-RU" b="1" dirty="0">
                <a:solidFill>
                  <a:srgbClr val="002060"/>
                </a:solidFill>
              </a:rPr>
              <a:t>качества дезинфекции объектов животноводства</a:t>
            </a:r>
            <a:br>
              <a:rPr lang="ru-RU" b="1" dirty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711200" algn="just">
              <a:buNone/>
            </a:pPr>
            <a:r>
              <a:rPr lang="ru-RU" dirty="0">
                <a:solidFill>
                  <a:srgbClr val="002060"/>
                </a:solidFill>
              </a:rPr>
              <a:t>Контроль качества проводят в три этапа:</a:t>
            </a:r>
          </a:p>
          <a:p>
            <a:pPr marL="0" indent="711200" algn="just">
              <a:buNone/>
            </a:pPr>
            <a:r>
              <a:rPr lang="en-US" dirty="0" smtClean="0">
                <a:solidFill>
                  <a:srgbClr val="002060"/>
                </a:solidFill>
              </a:rPr>
              <a:t>1.</a:t>
            </a:r>
            <a:r>
              <a:rPr lang="ru-RU" dirty="0" smtClean="0">
                <a:solidFill>
                  <a:srgbClr val="002060"/>
                </a:solidFill>
              </a:rPr>
              <a:t>Контроль </a:t>
            </a:r>
            <a:r>
              <a:rPr lang="ru-RU" dirty="0">
                <a:solidFill>
                  <a:srgbClr val="002060"/>
                </a:solidFill>
              </a:rPr>
              <a:t>подготовки объектов к дезинфекции (проверяют степень очистки поверхностей, их увлажненность, защиту электрооборудования и приборов, герметизацию помещений) осуществляет ветеринарный специалист, ответственный за ее проведение;</a:t>
            </a:r>
          </a:p>
          <a:p>
            <a:pPr marL="0" indent="711200" algn="just">
              <a:buNone/>
            </a:pPr>
            <a:r>
              <a:rPr lang="en-US" dirty="0" smtClean="0">
                <a:solidFill>
                  <a:srgbClr val="002060"/>
                </a:solidFill>
              </a:rPr>
              <a:t>2.</a:t>
            </a:r>
            <a:r>
              <a:rPr lang="ru-RU" dirty="0" smtClean="0">
                <a:solidFill>
                  <a:srgbClr val="002060"/>
                </a:solidFill>
              </a:rPr>
              <a:t>Контроль </a:t>
            </a:r>
            <a:r>
              <a:rPr lang="ru-RU" dirty="0">
                <a:solidFill>
                  <a:srgbClr val="002060"/>
                </a:solidFill>
              </a:rPr>
              <a:t>за соблюдением установленных режимов дезинфекции (выбор препарата и метода дезинфекции, концентрация, температура раствора, равномерность увлажнения поверхностей дезинфицирующим раствором, соблюдение параметров производительности используемых машин и аппаратов, качество распыления раствора) проводит ветеринарный специалист, ответственный за это мероприятие;</a:t>
            </a:r>
          </a:p>
          <a:p>
            <a:pPr marL="0" indent="711200" algn="just">
              <a:buNone/>
            </a:pPr>
            <a:r>
              <a:rPr lang="en-US" dirty="0" smtClean="0">
                <a:solidFill>
                  <a:srgbClr val="002060"/>
                </a:solidFill>
              </a:rPr>
              <a:t>3.</a:t>
            </a:r>
            <a:r>
              <a:rPr lang="ru-RU" dirty="0" smtClean="0">
                <a:solidFill>
                  <a:srgbClr val="002060"/>
                </a:solidFill>
              </a:rPr>
              <a:t>Бактериологический </a:t>
            </a:r>
            <a:r>
              <a:rPr lang="ru-RU" dirty="0">
                <a:solidFill>
                  <a:srgbClr val="002060"/>
                </a:solidFill>
              </a:rPr>
              <a:t>контроль качества дезинфекции осуществляет специалист ветеринарных лабораторий периодически или в сроки, установленные с учетом эпизоотической обстановки, технологии производства, целей дезинфекции и других конкретных особенностей.</a:t>
            </a:r>
          </a:p>
        </p:txBody>
      </p:sp>
    </p:spTree>
    <p:extLst>
      <p:ext uri="{BB962C8B-B14F-4D97-AF65-F5344CB8AC3E}">
        <p14:creationId xmlns:p14="http://schemas.microsoft.com/office/powerpoint/2010/main" val="39539093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5365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Бактериологический контроль качества дезинфекции должен быть неожиданным, без предварительного уведомления работников, ответственных за проведение дезинфекции и исполнителей этих работ о месте и времени сбора проб для исследования.</a:t>
            </a:r>
          </a:p>
          <a:p>
            <a:pPr marL="0" indent="5365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При бактериологическом контроле качества дезинфекции устанавливают наличие на поверхностях обеззараживаемых объектов жизнеспособных клеток санитарно-показательных микроорганизмов – бактерий группы кишечной палочки (</a:t>
            </a:r>
            <a:r>
              <a:rPr lang="ru-RU" dirty="0" err="1">
                <a:solidFill>
                  <a:srgbClr val="002060"/>
                </a:solidFill>
              </a:rPr>
              <a:t>Escherichia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Citobacter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Enterobacter</a:t>
            </a:r>
            <a:r>
              <a:rPr lang="ru-RU" dirty="0">
                <a:solidFill>
                  <a:srgbClr val="002060"/>
                </a:solidFill>
              </a:rPr>
              <a:t>), стафилококков (</a:t>
            </a:r>
            <a:r>
              <a:rPr lang="ru-RU" dirty="0" err="1">
                <a:solidFill>
                  <a:srgbClr val="002060"/>
                </a:solidFill>
              </a:rPr>
              <a:t>aureus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epidermatis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Saprophities</a:t>
            </a:r>
            <a:r>
              <a:rPr lang="ru-RU" dirty="0">
                <a:solidFill>
                  <a:srgbClr val="002060"/>
                </a:solidFill>
              </a:rPr>
              <a:t>), микобактерий или спорообразующих аэробов рода </a:t>
            </a:r>
            <a:r>
              <a:rPr lang="ru-RU" dirty="0" err="1">
                <a:solidFill>
                  <a:srgbClr val="002060"/>
                </a:solidFill>
              </a:rPr>
              <a:t>Bacilеs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pPr marL="0" indent="5365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По устойчивости к химическим дезинфицирующим средствам кишечная палочка не уступает многим патогенным </a:t>
            </a:r>
            <a:r>
              <a:rPr lang="ru-RU" dirty="0" err="1">
                <a:solidFill>
                  <a:srgbClr val="002060"/>
                </a:solidFill>
              </a:rPr>
              <a:t>неспорообразующим</a:t>
            </a:r>
            <a:r>
              <a:rPr lang="ru-RU" dirty="0">
                <a:solidFill>
                  <a:srgbClr val="002060"/>
                </a:solidFill>
              </a:rPr>
              <a:t> и </a:t>
            </a:r>
            <a:r>
              <a:rPr lang="ru-RU" dirty="0" err="1">
                <a:solidFill>
                  <a:srgbClr val="002060"/>
                </a:solidFill>
              </a:rPr>
              <a:t>некокковым</a:t>
            </a:r>
            <a:r>
              <a:rPr lang="ru-RU" dirty="0">
                <a:solidFill>
                  <a:srgbClr val="002060"/>
                </a:solidFill>
              </a:rPr>
              <a:t> микроорганизмам или превосходит их. Установлено, что если при дезинфекции будет уничтожена кишечная палочка, будут уничтожены и возбудители таких болезней, как бруцеллез, сальмонеллез, </a:t>
            </a:r>
            <a:r>
              <a:rPr lang="ru-RU" dirty="0" err="1">
                <a:solidFill>
                  <a:srgbClr val="002060"/>
                </a:solidFill>
              </a:rPr>
              <a:t>колибактериоз</a:t>
            </a:r>
            <a:r>
              <a:rPr lang="ru-RU" dirty="0">
                <a:solidFill>
                  <a:srgbClr val="002060"/>
                </a:solidFill>
              </a:rPr>
              <a:t>, рожа и др.</a:t>
            </a:r>
          </a:p>
          <a:p>
            <a:pPr marL="0" indent="536575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887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5365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По наличию или отсутствию стафилококков контролируют качество текущей дезинфекции при туберкулезе, болезнях, вызываемых спорообразующими микроорганизмами, и экзотических инфекциях, заключительной дезинфекции при туберкулезе, сапе, туляремии, орнитозе, </a:t>
            </a:r>
            <a:r>
              <a:rPr lang="ru-RU" dirty="0" err="1">
                <a:solidFill>
                  <a:srgbClr val="002060"/>
                </a:solidFill>
              </a:rPr>
              <a:t>стрептококкозе</a:t>
            </a:r>
            <a:r>
              <a:rPr lang="ru-RU" dirty="0">
                <a:solidFill>
                  <a:srgbClr val="002060"/>
                </a:solidFill>
              </a:rPr>
              <a:t>, </a:t>
            </a:r>
            <a:r>
              <a:rPr lang="ru-RU" dirty="0" err="1">
                <a:solidFill>
                  <a:srgbClr val="002060"/>
                </a:solidFill>
              </a:rPr>
              <a:t>некробактериозе</a:t>
            </a:r>
            <a:r>
              <a:rPr lang="ru-RU" dirty="0">
                <a:solidFill>
                  <a:srgbClr val="002060"/>
                </a:solidFill>
              </a:rPr>
              <a:t>, бешенстве, чуме всех видов животных и др.</a:t>
            </a:r>
          </a:p>
          <a:p>
            <a:pPr marL="0" indent="5365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Качество заключительной дезинфекции при микозах контролируют по выделению стафилококков и микобактерий; при сибирской язве, эмфизематозном карбункуле, брадзоте, злокачественном отеке, других споровых инфекциях и экзотических инфекциях – по наличию или отсутствию спорообразующих микроорганизмов рода </a:t>
            </a:r>
            <a:r>
              <a:rPr lang="ru-RU" dirty="0" err="1">
                <a:solidFill>
                  <a:srgbClr val="002060"/>
                </a:solidFill>
              </a:rPr>
              <a:t>Bacillus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pPr marL="0" indent="5365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После проведения дезинфекции и последующей экспозиции с участков, подвергаемых контролю, отбирают пробы стерильными ватно-марлевыми тампонами, смоченными в стерильном нейтрализующем растворе или воде.</a:t>
            </a:r>
          </a:p>
          <a:p>
            <a:pPr marL="0" indent="5365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Участки площадью 10 см</a:t>
            </a:r>
            <a:r>
              <a:rPr lang="ru-RU" baseline="30000" dirty="0">
                <a:solidFill>
                  <a:srgbClr val="002060"/>
                </a:solidFill>
              </a:rPr>
              <a:t>2</a:t>
            </a:r>
            <a:r>
              <a:rPr lang="ru-RU" dirty="0">
                <a:solidFill>
                  <a:srgbClr val="002060"/>
                </a:solidFill>
              </a:rPr>
              <a:t> тщательно протирают до полного снятия с поверхности всех имеющихся на ней загрязнений, после чего тампоны помещают в пробирку с нейтрализующей жидкостью. Плотные загрязнения (корочки) снимают с помощью стерильного скальпеля и переносят в эту же пробирку.</a:t>
            </a:r>
          </a:p>
          <a:p>
            <a:pPr marL="0" indent="536575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2497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6238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Нейтрализует хлорсодержащие дезинфицирующие средства раствор гипосульфита; щелочные растворы – раствор уксусной кислоты; формалин – раствор аммиака (нашатырный спирт); кислоты, перекись водорода и ее производных – раствор бикарбоната натрия.</a:t>
            </a:r>
          </a:p>
          <a:p>
            <a:pPr marL="0" indent="6238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Нейтрализующие растворы готовят в концентрации в 10 раз меньше, чем концентрация дезинфицирующего средства.</a:t>
            </a:r>
          </a:p>
          <a:p>
            <a:pPr marL="0" indent="6238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При использовании для дезинфекции щелочного раствора формальдегида участки сначала увлажняют раствором аммиака, затем – раствором уксусной кислоты.</a:t>
            </a:r>
          </a:p>
          <a:p>
            <a:pPr marL="0" indent="6238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При дезинфекции препаратами, для которых нет нейтрализаторов, применяют стерильную водопроводную воду.</a:t>
            </a:r>
          </a:p>
          <a:p>
            <a:pPr marL="0" indent="6238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Смывы должны быть доставлены в лабораторию в течение 3-6 ч с момента взятия, отпечатки - не позднее 2 ч.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63341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5365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Пробы, каждую в отдельности, отмывают в той же пробирке путем нескольких погружений и </a:t>
            </a:r>
            <a:r>
              <a:rPr lang="ru-RU" dirty="0" err="1">
                <a:solidFill>
                  <a:srgbClr val="002060"/>
                </a:solidFill>
              </a:rPr>
              <a:t>отжатий</a:t>
            </a:r>
            <a:r>
              <a:rPr lang="ru-RU" dirty="0">
                <a:solidFill>
                  <a:srgbClr val="002060"/>
                </a:solidFill>
              </a:rPr>
              <a:t> тампона. Последний удаляют, а жидкость центрифугируют 20-30 мин при 2000-3500 об/мин. Затем </a:t>
            </a:r>
            <a:r>
              <a:rPr lang="ru-RU" dirty="0" err="1">
                <a:solidFill>
                  <a:srgbClr val="002060"/>
                </a:solidFill>
              </a:rPr>
              <a:t>надосадочную</a:t>
            </a:r>
            <a:r>
              <a:rPr lang="ru-RU" dirty="0">
                <a:solidFill>
                  <a:srgbClr val="002060"/>
                </a:solidFill>
              </a:rPr>
              <a:t> жидкость </a:t>
            </a:r>
            <a:r>
              <a:rPr lang="ru-RU" dirty="0" err="1">
                <a:solidFill>
                  <a:srgbClr val="002060"/>
                </a:solidFill>
              </a:rPr>
              <a:t>слиавют</a:t>
            </a:r>
            <a:r>
              <a:rPr lang="ru-RU" dirty="0">
                <a:solidFill>
                  <a:srgbClr val="002060"/>
                </a:solidFill>
              </a:rPr>
              <a:t>, в пробирку наливают такое же количество стерильной воды, содержимое смешивают и снова центрифугируют. </a:t>
            </a:r>
            <a:r>
              <a:rPr lang="ru-RU" dirty="0" err="1">
                <a:solidFill>
                  <a:srgbClr val="002060"/>
                </a:solidFill>
              </a:rPr>
              <a:t>Надосадочную</a:t>
            </a:r>
            <a:r>
              <a:rPr lang="ru-RU" dirty="0">
                <a:solidFill>
                  <a:srgbClr val="002060"/>
                </a:solidFill>
              </a:rPr>
              <a:t> жидкость сливают, а из </a:t>
            </a:r>
            <a:r>
              <a:rPr lang="ru-RU" dirty="0" err="1">
                <a:solidFill>
                  <a:srgbClr val="002060"/>
                </a:solidFill>
              </a:rPr>
              <a:t>центрифугата</a:t>
            </a:r>
            <a:r>
              <a:rPr lang="ru-RU" dirty="0">
                <a:solidFill>
                  <a:srgbClr val="002060"/>
                </a:solidFill>
              </a:rPr>
              <a:t> делают посевы. Для индикации кишечной палочки 0,5 см</a:t>
            </a:r>
            <a:r>
              <a:rPr lang="ru-RU" baseline="30000" dirty="0">
                <a:solidFill>
                  <a:srgbClr val="002060"/>
                </a:solidFill>
              </a:rPr>
              <a:t>3</a:t>
            </a:r>
            <a:r>
              <a:rPr lang="ru-RU" dirty="0">
                <a:solidFill>
                  <a:srgbClr val="002060"/>
                </a:solidFill>
              </a:rPr>
              <a:t> </a:t>
            </a:r>
            <a:r>
              <a:rPr lang="ru-RU" dirty="0" err="1">
                <a:solidFill>
                  <a:srgbClr val="002060"/>
                </a:solidFill>
              </a:rPr>
              <a:t>центрифугата</a:t>
            </a:r>
            <a:r>
              <a:rPr lang="ru-RU" dirty="0">
                <a:solidFill>
                  <a:srgbClr val="002060"/>
                </a:solidFill>
              </a:rPr>
              <a:t> высевают в пробирки с модифицированной средой Хейфеца или Кода. Посевы выдерживают 12-18 ч в термостате при 38С. Изменение сиренево-красного цвета среды в зеленый или салатовый с помутнением их и образованием газа свидетельствует о росте кишечной палочки.</a:t>
            </a:r>
          </a:p>
          <a:p>
            <a:pPr marL="0" indent="5365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Другие изменения цвета (желтоватый, розовый, сероватый), наблюдаемые при росте микроорганизмов других видов, не учитываются.</a:t>
            </a:r>
          </a:p>
          <a:p>
            <a:pPr marL="0" indent="5365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В сомнительных случаях делают подтверждающий посев с жидких сред на </a:t>
            </a:r>
            <a:r>
              <a:rPr lang="ru-RU" dirty="0" err="1">
                <a:solidFill>
                  <a:srgbClr val="002060"/>
                </a:solidFill>
              </a:rPr>
              <a:t>агар</a:t>
            </a:r>
            <a:r>
              <a:rPr lang="ru-RU" dirty="0">
                <a:solidFill>
                  <a:srgbClr val="002060"/>
                </a:solidFill>
              </a:rPr>
              <a:t> Эндо. Посевы инкубируют 12-16 ч при </a:t>
            </a:r>
            <a:r>
              <a:rPr lang="ru-RU" dirty="0" smtClean="0">
                <a:solidFill>
                  <a:srgbClr val="002060"/>
                </a:solidFill>
              </a:rPr>
              <a:t>38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гр. С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83203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514" y="1825625"/>
            <a:ext cx="11379200" cy="4351338"/>
          </a:xfrm>
        </p:spPr>
        <p:txBody>
          <a:bodyPr>
            <a:normAutofit fontScale="70000" lnSpcReduction="20000"/>
          </a:bodyPr>
          <a:lstStyle/>
          <a:p>
            <a:pPr marL="0" indent="6238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Для индикации стафилококков 0,5 см</a:t>
            </a:r>
            <a:r>
              <a:rPr lang="ru-RU" baseline="30000" dirty="0">
                <a:solidFill>
                  <a:srgbClr val="002060"/>
                </a:solidFill>
              </a:rPr>
              <a:t>3</a:t>
            </a:r>
            <a:r>
              <a:rPr lang="ru-RU" dirty="0">
                <a:solidFill>
                  <a:srgbClr val="002060"/>
                </a:solidFill>
              </a:rPr>
              <a:t>центрифугата высевают в 5 см</a:t>
            </a:r>
            <a:r>
              <a:rPr lang="ru-RU" baseline="30000" dirty="0">
                <a:solidFill>
                  <a:srgbClr val="002060"/>
                </a:solidFill>
              </a:rPr>
              <a:t>3</a:t>
            </a:r>
            <a:r>
              <a:rPr lang="ru-RU" dirty="0">
                <a:solidFill>
                  <a:srgbClr val="002060"/>
                </a:solidFill>
              </a:rPr>
              <a:t> МПБ с 6,5% хлористого натрия. Через 24 ч </a:t>
            </a:r>
            <a:r>
              <a:rPr lang="ru-RU" dirty="0" err="1">
                <a:solidFill>
                  <a:srgbClr val="002060"/>
                </a:solidFill>
              </a:rPr>
              <a:t>инкубирования</a:t>
            </a:r>
            <a:r>
              <a:rPr lang="ru-RU" dirty="0">
                <a:solidFill>
                  <a:srgbClr val="002060"/>
                </a:solidFill>
              </a:rPr>
              <a:t> посевов при 38С делают пересевы бактериологической петлей на 8,5%-</a:t>
            </a:r>
            <a:r>
              <a:rPr lang="ru-RU" dirty="0" err="1">
                <a:solidFill>
                  <a:srgbClr val="002060"/>
                </a:solidFill>
              </a:rPr>
              <a:t>ный</a:t>
            </a:r>
            <a:r>
              <a:rPr lang="ru-RU" dirty="0">
                <a:solidFill>
                  <a:srgbClr val="002060"/>
                </a:solidFill>
              </a:rPr>
              <a:t> солевой мясопептонный </a:t>
            </a:r>
            <a:r>
              <a:rPr lang="ru-RU" dirty="0" err="1">
                <a:solidFill>
                  <a:srgbClr val="002060"/>
                </a:solidFill>
              </a:rPr>
              <a:t>агар</a:t>
            </a:r>
            <a:r>
              <a:rPr lang="ru-RU" dirty="0">
                <a:solidFill>
                  <a:srgbClr val="002060"/>
                </a:solidFill>
              </a:rPr>
              <a:t>. Посевы выдерживают в термостате 24-48 ч при 37-38С. Из выросших культур для подтверждения роста стафилококков готовят мазки, окрашивают по </a:t>
            </a:r>
            <a:r>
              <a:rPr lang="ru-RU" dirty="0" err="1">
                <a:solidFill>
                  <a:srgbClr val="002060"/>
                </a:solidFill>
              </a:rPr>
              <a:t>Граму</a:t>
            </a:r>
            <a:r>
              <a:rPr lang="ru-RU" dirty="0">
                <a:solidFill>
                  <a:srgbClr val="002060"/>
                </a:solidFill>
              </a:rPr>
              <a:t> и </a:t>
            </a:r>
            <a:r>
              <a:rPr lang="ru-RU" dirty="0" err="1">
                <a:solidFill>
                  <a:srgbClr val="002060"/>
                </a:solidFill>
              </a:rPr>
              <a:t>микроскопируют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pPr marL="0" indent="6238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Для индикации спорообразующих анаэробов пробы отмывают в той же пробирке, прогревают 30 мин на водяной бане при 65С, затем центрифугируют 20-30 мин при 3000-3500 об/мин. После этого </a:t>
            </a:r>
            <a:r>
              <a:rPr lang="ru-RU" dirty="0" err="1">
                <a:solidFill>
                  <a:srgbClr val="002060"/>
                </a:solidFill>
              </a:rPr>
              <a:t>надосадочную</a:t>
            </a:r>
            <a:r>
              <a:rPr lang="ru-RU" dirty="0">
                <a:solidFill>
                  <a:srgbClr val="002060"/>
                </a:solidFill>
              </a:rPr>
              <a:t> жидкость сливают, в пробирку наливают такое же количество стерильной воды, содержимое смешивают и снова центрифугируют. Из </a:t>
            </a:r>
            <a:r>
              <a:rPr lang="ru-RU" dirty="0" err="1">
                <a:solidFill>
                  <a:srgbClr val="002060"/>
                </a:solidFill>
              </a:rPr>
              <a:t>центрифугата</a:t>
            </a:r>
            <a:r>
              <a:rPr lang="ru-RU" dirty="0">
                <a:solidFill>
                  <a:srgbClr val="002060"/>
                </a:solidFill>
              </a:rPr>
              <a:t> каждой пробы делают посевы в одну пробирку с МПБ и на две чашки и МПА.</a:t>
            </a:r>
          </a:p>
          <a:p>
            <a:pPr marL="0" indent="623888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Для контроля качества дезинфекции при сибирской язве МПА может быть заменен дифференциально-диагностической средой. Посевы инкубируют 24-28ч в термостате при </a:t>
            </a:r>
            <a:r>
              <a:rPr lang="ru-RU" dirty="0" smtClean="0">
                <a:solidFill>
                  <a:srgbClr val="002060"/>
                </a:solidFill>
              </a:rPr>
              <a:t>37 гр. С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32566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При росте на МПА подсчитывают колонии и изучают морфологию их при малом увеличении микроскопа. При подозрении на выделение возбудителя сибирской язвы идентификацию такой культуры проводят в порядке, предусмотренном методическими указаниями.</a:t>
            </a:r>
          </a:p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Под действием паров аммиака происходит </a:t>
            </a:r>
            <a:r>
              <a:rPr lang="ru-RU" dirty="0" err="1">
                <a:solidFill>
                  <a:srgbClr val="002060"/>
                </a:solidFill>
              </a:rPr>
              <a:t>порозовение</a:t>
            </a:r>
            <a:r>
              <a:rPr lang="ru-RU" dirty="0">
                <a:solidFill>
                  <a:srgbClr val="002060"/>
                </a:solidFill>
              </a:rPr>
              <a:t> колоний микроорганизмов, обладающих </a:t>
            </a:r>
            <a:r>
              <a:rPr lang="ru-RU" dirty="0" err="1">
                <a:solidFill>
                  <a:srgbClr val="002060"/>
                </a:solidFill>
              </a:rPr>
              <a:t>фосфатазной</a:t>
            </a:r>
            <a:r>
              <a:rPr lang="ru-RU" dirty="0">
                <a:solidFill>
                  <a:srgbClr val="002060"/>
                </a:solidFill>
              </a:rPr>
              <a:t> активностью. </a:t>
            </a:r>
            <a:r>
              <a:rPr lang="ru-RU" dirty="0" err="1">
                <a:solidFill>
                  <a:srgbClr val="002060"/>
                </a:solidFill>
              </a:rPr>
              <a:t>Bac</a:t>
            </a:r>
            <a:r>
              <a:rPr lang="ru-RU" dirty="0">
                <a:solidFill>
                  <a:srgbClr val="002060"/>
                </a:solidFill>
              </a:rPr>
              <a:t>. </a:t>
            </a:r>
            <a:r>
              <a:rPr lang="ru-RU" dirty="0" err="1">
                <a:solidFill>
                  <a:srgbClr val="002060"/>
                </a:solidFill>
              </a:rPr>
              <a:t>Anthracis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фосфатазной</a:t>
            </a:r>
            <a:r>
              <a:rPr lang="ru-RU" dirty="0">
                <a:solidFill>
                  <a:srgbClr val="002060"/>
                </a:solidFill>
              </a:rPr>
              <a:t> активностью не обладают, и ее колонии остаются бесцветными.</a:t>
            </a:r>
          </a:p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При отсутствии роста или характерных колоний на плотных питательных средах и наличии роста в МПБ делают дробные посевы из МПБ на плотную питательную среду.</a:t>
            </a:r>
          </a:p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При просмотре посевов учитывают общее число проб, в которых обнаружен рост санитарно-показательных микроорганизмов, а при споровой инфекции – и колонии непатогенных спорообразующих аэробов рода </a:t>
            </a:r>
            <a:r>
              <a:rPr lang="ru-RU" dirty="0" err="1">
                <a:solidFill>
                  <a:srgbClr val="002060"/>
                </a:solidFill>
              </a:rPr>
              <a:t>Bacillus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0591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Однако при дезинфекции объектов перерабатывающей промышленности, в том числе мясокомбинатов, возникают трудности, связанные с </a:t>
            </a:r>
            <a:r>
              <a:rPr lang="ru-RU" dirty="0" err="1">
                <a:solidFill>
                  <a:srgbClr val="002060"/>
                </a:solidFill>
              </a:rPr>
              <a:t>зажиренностью</a:t>
            </a:r>
            <a:r>
              <a:rPr lang="ru-RU" dirty="0">
                <a:solidFill>
                  <a:srgbClr val="002060"/>
                </a:solidFill>
              </a:rPr>
              <a:t> обрабатываемых поверхностей и оборудования. Даже тщательно проведенная механическая очистка и мойка поверхностей, подлежащих дезинфекции, с использованием горячей воды не обеспечивает удаление с них белковых и жировых загрязнений. В технологии дезинфекции объектов мясоперерабатывающей промышленности предусмотрена такая операция как обезжиривание поверхностей с использованием кальцинированной соды.</a:t>
            </a:r>
          </a:p>
        </p:txBody>
      </p:sp>
    </p:spTree>
    <p:extLst>
      <p:ext uri="{BB962C8B-B14F-4D97-AF65-F5344CB8AC3E}">
        <p14:creationId xmlns:p14="http://schemas.microsoft.com/office/powerpoint/2010/main" val="23321110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Метод ускоренного контроля качества дезинфекции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Для исследования используют предметные стекла размером 2,5×7,5 см. В стерильном боксе на подготовленные предметные стекла наносят тонкий слой расплавленной элективной питательной среды. Для выделения группы кишечной палочки используют </a:t>
            </a:r>
            <a:r>
              <a:rPr lang="ru-RU" dirty="0" err="1">
                <a:solidFill>
                  <a:srgbClr val="002060"/>
                </a:solidFill>
              </a:rPr>
              <a:t>агар</a:t>
            </a:r>
            <a:r>
              <a:rPr lang="ru-RU" dirty="0">
                <a:solidFill>
                  <a:srgbClr val="002060"/>
                </a:solidFill>
              </a:rPr>
              <a:t> Эндо, для стафилококков – 8,5%-</a:t>
            </a:r>
            <a:r>
              <a:rPr lang="ru-RU" dirty="0" err="1">
                <a:solidFill>
                  <a:srgbClr val="002060"/>
                </a:solidFill>
              </a:rPr>
              <a:t>ный</a:t>
            </a:r>
            <a:r>
              <a:rPr lang="ru-RU" dirty="0">
                <a:solidFill>
                  <a:srgbClr val="002060"/>
                </a:solidFill>
              </a:rPr>
              <a:t> солевой мясопептонный </a:t>
            </a:r>
            <a:r>
              <a:rPr lang="ru-RU" dirty="0" err="1">
                <a:solidFill>
                  <a:srgbClr val="002060"/>
                </a:solidFill>
              </a:rPr>
              <a:t>агар</a:t>
            </a:r>
            <a:r>
              <a:rPr lang="ru-RU" dirty="0">
                <a:solidFill>
                  <a:srgbClr val="002060"/>
                </a:solidFill>
              </a:rPr>
              <a:t> (рН 7,2-7,4).</a:t>
            </a:r>
          </a:p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Застывшую на стекле массу подсушивают при комнатной температуре до появления вокруг нее сухой полосы шириной 0,5-1 мм, после чего стекла помещают в пластмассовые ванны. Ванны предварительно увлажняют путем нанесения на дно 1 мл стерильной воды.</a:t>
            </a:r>
          </a:p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На месте дезинфекции в животноводческих помещениях пробы берут с поверхностей 10-20 различных участков: пола, стен, кормушек, перегородок и т.д.</a:t>
            </a:r>
          </a:p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Через 2-3 часа после проведения профилактической дезинфекции или по истечении определенной экспозиции при текущей дезинфекции контролируемые участки смачивают нейтрализующим раствором и стерильной водой.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494169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Предметные стекла извлекают из ванн, не касаясь участка с застывшей питательной средой, и накладывают на исследуемый объект таким образом, чтобы питательная среда соприкасалась с его поверхностью. Через 2 мин пробы-отпечатки отделяют от контролируемого объекта и помещают в прежние ванны. Ванны с пробами-отпечатками доставляют в лабораторию и помещают в термостат при 37С на 16-18 ч.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После </a:t>
            </a:r>
            <a:r>
              <a:rPr lang="ru-RU" dirty="0" err="1">
                <a:solidFill>
                  <a:srgbClr val="002060"/>
                </a:solidFill>
              </a:rPr>
              <a:t>инкубирования</a:t>
            </a:r>
            <a:r>
              <a:rPr lang="ru-RU" dirty="0">
                <a:solidFill>
                  <a:srgbClr val="002060"/>
                </a:solidFill>
              </a:rPr>
              <a:t> пробы просматривают невооруженным глазом на наличие роста.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При отсутствии </a:t>
            </a:r>
            <a:r>
              <a:rPr lang="ru-RU" dirty="0" err="1">
                <a:solidFill>
                  <a:srgbClr val="002060"/>
                </a:solidFill>
              </a:rPr>
              <a:t>макроколоний</a:t>
            </a:r>
            <a:r>
              <a:rPr lang="ru-RU" dirty="0">
                <a:solidFill>
                  <a:srgbClr val="002060"/>
                </a:solidFill>
              </a:rPr>
              <a:t> и изменения среды пробы дальнейшим исследованиям не подвергают. В сомнительных случаях, когда отсутствует рост </a:t>
            </a:r>
            <a:r>
              <a:rPr lang="ru-RU" dirty="0" err="1">
                <a:solidFill>
                  <a:srgbClr val="002060"/>
                </a:solidFill>
              </a:rPr>
              <a:t>макроколоний</a:t>
            </a:r>
            <a:r>
              <a:rPr lang="ru-RU" dirty="0">
                <a:solidFill>
                  <a:srgbClr val="002060"/>
                </a:solidFill>
              </a:rPr>
              <a:t>, но изменены цвет или прозрачность среды, пробы-отпечатки высушивают на воздухе до полного </a:t>
            </a:r>
            <a:r>
              <a:rPr lang="ru-RU" dirty="0" err="1">
                <a:solidFill>
                  <a:srgbClr val="002060"/>
                </a:solidFill>
              </a:rPr>
              <a:t>подсыхания</a:t>
            </a:r>
            <a:r>
              <a:rPr lang="ru-RU" dirty="0">
                <a:solidFill>
                  <a:srgbClr val="002060"/>
                </a:solidFill>
              </a:rPr>
              <a:t> среды, фиксируют над пламенем горелки, окрашивают по Муромцеву и </a:t>
            </a:r>
            <a:r>
              <a:rPr lang="ru-RU" dirty="0" err="1">
                <a:solidFill>
                  <a:srgbClr val="002060"/>
                </a:solidFill>
              </a:rPr>
              <a:t>микроскопируют</a:t>
            </a:r>
            <a:r>
              <a:rPr lang="ru-RU" dirty="0">
                <a:solidFill>
                  <a:srgbClr val="002060"/>
                </a:solidFill>
              </a:rPr>
              <a:t> с целью обнаружения </a:t>
            </a:r>
            <a:r>
              <a:rPr lang="ru-RU" dirty="0" err="1">
                <a:solidFill>
                  <a:srgbClr val="002060"/>
                </a:solidFill>
              </a:rPr>
              <a:t>микроколоний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950569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Качество профилактической дезинфекции помещений для молодняка и птицы признают удовлетворительным при отсутствии роста санитарно-показательных микроорганизмов в 90% исследованных проб.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При профилактической дезинфекции помещений для содержания взрослого поголовья и текущей дезинфекции частично освобожденных от животных или неизолированных помещений допускается выделение санитарно-показательных микроорганизмов в 20% исследованных проб.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Качество заключительной дезинфекции при ее контроле по выделению бактерий группы кишечной палочки, стафилококков, грибов и микобактерий признают удовлетворительным при отсутствии выделения названных культур во всех исследованных пробах.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При споровых инфекциях качество дезинфекции признают удовлетворительным при отсутствии роста спорообразующих аэробов рода </a:t>
            </a:r>
            <a:r>
              <a:rPr lang="ru-RU" dirty="0" err="1">
                <a:solidFill>
                  <a:srgbClr val="002060"/>
                </a:solidFill>
              </a:rPr>
              <a:t>Bacillus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При прямом посеве на МПА допускают рост единичных (не более трех в смыве) колоний непатогенных спорообразующих аэробов рода </a:t>
            </a:r>
            <a:r>
              <a:rPr lang="ru-RU" dirty="0" err="1">
                <a:solidFill>
                  <a:srgbClr val="002060"/>
                </a:solidFill>
              </a:rPr>
              <a:t>Bacillus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33640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623888" algn="just">
              <a:buNone/>
            </a:pPr>
            <a:r>
              <a:rPr lang="ru-RU" u="sng" dirty="0">
                <a:solidFill>
                  <a:srgbClr val="002060"/>
                </a:solidFill>
              </a:rPr>
              <a:t>Контроль качества профилактической аэрозольной дезинфекции</a:t>
            </a:r>
            <a:r>
              <a:rPr lang="ru-RU" dirty="0">
                <a:solidFill>
                  <a:srgbClr val="002060"/>
                </a:solidFill>
              </a:rPr>
              <a:t>, проводимой формалином, основан на окрашивании индикаторной среды под воздействием газовой и капельной фаз аэрозоля формальдегида. Индикатором служит среда Эндо, которая под воздействием формальдегида в процессе аэрозольной дезинфекции приобретает резко очерченное красное окрашивание.</a:t>
            </a:r>
          </a:p>
          <a:p>
            <a:pPr marL="0" indent="623888" algn="just">
              <a:buNone/>
            </a:pPr>
            <a:r>
              <a:rPr lang="ru-RU" dirty="0">
                <a:solidFill>
                  <a:srgbClr val="002060"/>
                </a:solidFill>
              </a:rPr>
              <a:t>Перед проведением дезинфекции индикаторные пробирки размещают на полу, стенах, потолках, предварительно снимая с них колпачки. Оценку качества дезинфекции проводят непосредственно после окончания экспозиции 12 или 24 ч. Линейкой с миллиметровой шкалой измеряют длину окрашенного столбика индикаторной среды, начиная с обреза пробирки. Дезинфекцию считают удовлетворительной, если глубина окрашивания среды после экспозиции 12 ч составляет не менее 18 мм, а после экспозиции 24-30 мм.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6210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Учитывая то, что бактерицидные пены, содержащие в своем составе ПАВ (поверхностно-активные вещества), обладают моющими свойствами, Попов Н.И. (2005) рекомендует перед обработкой </a:t>
            </a:r>
            <a:r>
              <a:rPr lang="ru-RU" dirty="0" err="1">
                <a:solidFill>
                  <a:srgbClr val="002060"/>
                </a:solidFill>
              </a:rPr>
              <a:t>зажиренных</a:t>
            </a:r>
            <a:r>
              <a:rPr lang="ru-RU" dirty="0">
                <a:solidFill>
                  <a:srgbClr val="002060"/>
                </a:solidFill>
              </a:rPr>
              <a:t> поверхностей бактерицидными пенами проводить предварительную их мойку, используя для этих целей растворы пенообразователей в концентрации 0,5-0,7% при температуре рабочего раствора не ниже 50ºC и расходе 200-400 мл/м</a:t>
            </a:r>
            <a:r>
              <a:rPr lang="ru-RU" baseline="30000" dirty="0">
                <a:solidFill>
                  <a:srgbClr val="002060"/>
                </a:solidFill>
              </a:rPr>
              <a:t>2</a:t>
            </a:r>
            <a:r>
              <a:rPr lang="ru-RU" dirty="0">
                <a:solidFill>
                  <a:srgbClr val="002060"/>
                </a:solidFill>
              </a:rPr>
              <a:t>, что обеспечивает практически полную очистку поверхностей от жировых загрязнений и является необходимым условием, предшествующим собственно дезинфекции с использованием бактерицидных пен.</a:t>
            </a:r>
          </a:p>
        </p:txBody>
      </p:sp>
    </p:spTree>
    <p:extLst>
      <p:ext uri="{BB962C8B-B14F-4D97-AF65-F5344CB8AC3E}">
        <p14:creationId xmlns:p14="http://schemas.microsoft.com/office/powerpoint/2010/main" val="1354771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По результатам проведенных испытаний установлено, что технология дезинфекции объектов мясокомбината должна включать следующие операции:</a:t>
            </a:r>
            <a:br>
              <a:rPr lang="ru-RU" sz="2800" b="1" dirty="0">
                <a:solidFill>
                  <a:srgbClr val="002060"/>
                </a:solidFill>
              </a:rPr>
            </a:b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sz="3800" dirty="0" smtClean="0">
                <a:solidFill>
                  <a:srgbClr val="002060"/>
                </a:solidFill>
              </a:rPr>
              <a:t>- </a:t>
            </a:r>
            <a:r>
              <a:rPr lang="ru-RU" sz="3800" dirty="0">
                <a:solidFill>
                  <a:srgbClr val="002060"/>
                </a:solidFill>
              </a:rPr>
              <a:t>механическая очистка оборудования и помещений после завершения технологического цикла работы цеха;</a:t>
            </a:r>
          </a:p>
          <a:p>
            <a:pPr marL="0" indent="0" algn="just">
              <a:buNone/>
            </a:pPr>
            <a:r>
              <a:rPr lang="ru-RU" sz="3800" dirty="0">
                <a:solidFill>
                  <a:srgbClr val="002060"/>
                </a:solidFill>
              </a:rPr>
              <a:t>- обмывание поверхностей стен, пола, оборудования водой;</a:t>
            </a:r>
          </a:p>
          <a:p>
            <a:pPr marL="0" indent="0" algn="just">
              <a:buNone/>
            </a:pPr>
            <a:r>
              <a:rPr lang="ru-RU" sz="3800" dirty="0">
                <a:solidFill>
                  <a:srgbClr val="002060"/>
                </a:solidFill>
              </a:rPr>
              <a:t>- обезжиривание объектов и оборудования моющими средствами, разрешенными для этих целей в условиях мясоперерабатывающей промышленности, либо раствором пенообразователя в концентрации 0,5% при температуре 60ºC и давлении раствора, подаваемого на поверхности, в пределах 5-10 кг/м</a:t>
            </a:r>
            <a:r>
              <a:rPr lang="ru-RU" sz="3800" baseline="30000" dirty="0">
                <a:solidFill>
                  <a:srgbClr val="002060"/>
                </a:solidFill>
              </a:rPr>
              <a:t>2</a:t>
            </a:r>
            <a:r>
              <a:rPr lang="ru-RU" sz="3800" dirty="0">
                <a:solidFill>
                  <a:srgbClr val="002060"/>
                </a:solidFill>
              </a:rPr>
              <a:t> с использованием </a:t>
            </a:r>
            <a:r>
              <a:rPr lang="ru-RU" sz="3800" dirty="0" err="1">
                <a:solidFill>
                  <a:srgbClr val="002060"/>
                </a:solidFill>
              </a:rPr>
              <a:t>дезустановки</a:t>
            </a:r>
            <a:r>
              <a:rPr lang="ru-RU" sz="3800" dirty="0">
                <a:solidFill>
                  <a:srgbClr val="002060"/>
                </a:solidFill>
              </a:rPr>
              <a:t> УДП-М или другой </a:t>
            </a:r>
            <a:r>
              <a:rPr lang="ru-RU" sz="3800" dirty="0" err="1">
                <a:solidFill>
                  <a:srgbClr val="002060"/>
                </a:solidFill>
              </a:rPr>
              <a:t>дезтехники</a:t>
            </a:r>
            <a:r>
              <a:rPr lang="ru-RU" sz="3800" dirty="0">
                <a:solidFill>
                  <a:srgbClr val="002060"/>
                </a:solidFill>
              </a:rPr>
              <a:t>;</a:t>
            </a:r>
          </a:p>
          <a:p>
            <a:pPr marL="0" indent="0" algn="just">
              <a:buNone/>
            </a:pPr>
            <a:r>
              <a:rPr lang="ru-RU" sz="3800" dirty="0">
                <a:solidFill>
                  <a:srgbClr val="002060"/>
                </a:solidFill>
              </a:rPr>
              <a:t>- дезинфекция помещений и технологического оборудования бактерицидными пенами (экспозиция 2 ч);</a:t>
            </a:r>
          </a:p>
          <a:p>
            <a:pPr marL="0" indent="0" algn="just">
              <a:buNone/>
            </a:pPr>
            <a:r>
              <a:rPr lang="ru-RU" sz="3800" dirty="0">
                <a:solidFill>
                  <a:srgbClr val="002060"/>
                </a:solidFill>
              </a:rPr>
              <a:t>- контроль качества проведенной дезинфекции;</a:t>
            </a:r>
          </a:p>
          <a:p>
            <a:pPr marL="0" indent="0" algn="just">
              <a:buNone/>
            </a:pPr>
            <a:r>
              <a:rPr lang="ru-RU" sz="3800" dirty="0">
                <a:solidFill>
                  <a:srgbClr val="002060"/>
                </a:solidFill>
              </a:rPr>
              <a:t>- промывание оборудования и помещений после дезинфекции водопроводной водой;</a:t>
            </a:r>
          </a:p>
          <a:p>
            <a:pPr marL="0" indent="0" algn="just">
              <a:buNone/>
            </a:pPr>
            <a:r>
              <a:rPr lang="ru-RU" sz="3800" dirty="0">
                <a:solidFill>
                  <a:srgbClr val="002060"/>
                </a:solidFill>
              </a:rPr>
              <a:t>- проветривание, просушка помещений и оборудования и возобновление производственного цикла работы.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8370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623888" algn="just">
              <a:buNone/>
            </a:pPr>
            <a:r>
              <a:rPr lang="ru-RU" dirty="0" err="1">
                <a:solidFill>
                  <a:srgbClr val="002060"/>
                </a:solidFill>
              </a:rPr>
              <a:t>Зажиренные</a:t>
            </a:r>
            <a:r>
              <a:rPr lang="ru-RU" dirty="0">
                <a:solidFill>
                  <a:srgbClr val="002060"/>
                </a:solidFill>
              </a:rPr>
              <a:t> и окровавленные поверхности помещений и оборудования предварительно обрабатывают струей подогретого (до 50ºC) </a:t>
            </a:r>
            <a:r>
              <a:rPr lang="ru-RU" dirty="0" err="1">
                <a:solidFill>
                  <a:srgbClr val="002060"/>
                </a:solidFill>
              </a:rPr>
              <a:t>католита</a:t>
            </a:r>
            <a:r>
              <a:rPr lang="ru-RU" dirty="0">
                <a:solidFill>
                  <a:srgbClr val="002060"/>
                </a:solidFill>
              </a:rPr>
              <a:t>, затем (через 15-30 мин) промывают горячей (70-80ºC) водой и после этого дезинфицируют нейтральным или кислым </a:t>
            </a:r>
            <a:r>
              <a:rPr lang="ru-RU" dirty="0" err="1">
                <a:solidFill>
                  <a:srgbClr val="002060"/>
                </a:solidFill>
              </a:rPr>
              <a:t>анолитом</a:t>
            </a:r>
            <a:r>
              <a:rPr lang="ru-RU" dirty="0">
                <a:solidFill>
                  <a:srgbClr val="002060"/>
                </a:solidFill>
              </a:rPr>
              <a:t> путем 2-3-кратнного орошения при расходе 600-1000 мл/м</a:t>
            </a:r>
            <a:r>
              <a:rPr lang="ru-RU" baseline="30000" dirty="0">
                <a:solidFill>
                  <a:srgbClr val="002060"/>
                </a:solidFill>
              </a:rPr>
              <a:t>2</a:t>
            </a:r>
            <a:r>
              <a:rPr lang="ru-RU" dirty="0">
                <a:solidFill>
                  <a:srgbClr val="002060"/>
                </a:solidFill>
              </a:rPr>
              <a:t> и экспозиции 3-5 ч, затем металлические поверхности ополаскивают </a:t>
            </a:r>
            <a:r>
              <a:rPr lang="ru-RU" dirty="0" err="1">
                <a:solidFill>
                  <a:srgbClr val="002060"/>
                </a:solidFill>
              </a:rPr>
              <a:t>католитом</a:t>
            </a:r>
            <a:r>
              <a:rPr lang="ru-RU" dirty="0">
                <a:solidFill>
                  <a:srgbClr val="002060"/>
                </a:solidFill>
              </a:rPr>
              <a:t> или водой.</a:t>
            </a:r>
          </a:p>
        </p:txBody>
      </p:sp>
    </p:spTree>
    <p:extLst>
      <p:ext uri="{BB962C8B-B14F-4D97-AF65-F5344CB8AC3E}">
        <p14:creationId xmlns:p14="http://schemas.microsoft.com/office/powerpoint/2010/main" val="1816569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Профилактическая дезинфекция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536575" algn="just">
              <a:buNone/>
            </a:pPr>
            <a:r>
              <a:rPr lang="ru-RU" u="sng" dirty="0" err="1">
                <a:solidFill>
                  <a:srgbClr val="002060"/>
                </a:solidFill>
              </a:rPr>
              <a:t>Скотоубойные</a:t>
            </a:r>
            <a:r>
              <a:rPr lang="ru-RU" u="sng" dirty="0">
                <a:solidFill>
                  <a:srgbClr val="002060"/>
                </a:solidFill>
              </a:rPr>
              <a:t> пункты</a:t>
            </a:r>
            <a:r>
              <a:rPr lang="ru-RU" dirty="0">
                <a:solidFill>
                  <a:srgbClr val="002060"/>
                </a:solidFill>
              </a:rPr>
              <a:t>. Профилактическую дезинфекцию технологического оборудования, инвентаря и производственных помещений проводят не реже одного раза в неделю или по указанию ветеринарного врача.</a:t>
            </a:r>
          </a:p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Вначале цех (отделение) освобождают от сырья и готовой продукции, затем механически очищают от обрезков мяса, фарша и другого сырья, моют объекты теплой водой, обезжиривают горячими (65-70ºC) растворами кальцинированной соды (2%) или едкого натра (0,2%) из расчета 1-2 л/м</a:t>
            </a:r>
            <a:r>
              <a:rPr lang="ru-RU" baseline="30000" dirty="0">
                <a:solidFill>
                  <a:srgbClr val="002060"/>
                </a:solidFill>
              </a:rPr>
              <a:t>2</a:t>
            </a:r>
            <a:r>
              <a:rPr lang="ru-RU" dirty="0">
                <a:solidFill>
                  <a:srgbClr val="002060"/>
                </a:solidFill>
              </a:rPr>
              <a:t>, а затем орошают осветленным раствором хлорной извести, содержащим 1,5% активного хлора, или хлорамина из расчета 0,5 л/м</a:t>
            </a:r>
            <a:r>
              <a:rPr lang="ru-RU" baseline="30000" dirty="0">
                <a:solidFill>
                  <a:srgbClr val="002060"/>
                </a:solidFill>
              </a:rPr>
              <a:t>2</a:t>
            </a:r>
            <a:r>
              <a:rPr lang="ru-RU" dirty="0">
                <a:solidFill>
                  <a:srgbClr val="002060"/>
                </a:solidFill>
              </a:rPr>
              <a:t>. После часовой экспозиции объекты промывают водой для удаления остатков дезинфицирующих средств.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9241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536575" algn="just">
              <a:buNone/>
            </a:pPr>
            <a:r>
              <a:rPr lang="ru-RU" b="1" u="sng" dirty="0">
                <a:solidFill>
                  <a:srgbClr val="002060"/>
                </a:solidFill>
              </a:rPr>
              <a:t>Санитарно-убойный пункт.</a:t>
            </a:r>
            <a:r>
              <a:rPr lang="ru-RU" b="1" dirty="0">
                <a:solidFill>
                  <a:srgbClr val="002060"/>
                </a:solidFill>
              </a:rPr>
              <a:t> </a:t>
            </a:r>
            <a:r>
              <a:rPr lang="ru-RU" dirty="0">
                <a:solidFill>
                  <a:srgbClr val="002060"/>
                </a:solidFill>
              </a:rPr>
              <a:t>Периодичность дезинфекции помещений санитарно- убойного пункта (убойных площадок) устанавливают с учетом особенности их использования (после каждого убоя, в конце дня).</a:t>
            </a:r>
          </a:p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В убойном зале дезинфекцию проводят ежедневно в конце смены и каждый раз после убоя животных, при разделке туш которых возникло подозрение на заболевание инфекционными болезнями. Одновременно дезинфицируют все оборудование убойного зала (напольные тележки, столы для разборки внутренних органов, вешала и пр.)</a:t>
            </a:r>
          </a:p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Помещения </a:t>
            </a:r>
            <a:r>
              <a:rPr lang="ru-RU" dirty="0" err="1">
                <a:solidFill>
                  <a:srgbClr val="002060"/>
                </a:solidFill>
              </a:rPr>
              <a:t>вскрывочной</a:t>
            </a:r>
            <a:r>
              <a:rPr lang="ru-RU" dirty="0">
                <a:solidFill>
                  <a:srgbClr val="002060"/>
                </a:solidFill>
              </a:rPr>
              <a:t> и утилизационной обеззараживают каждый раз после вскрытия трупов или загрузки </a:t>
            </a:r>
            <a:r>
              <a:rPr lang="ru-RU" dirty="0" err="1">
                <a:solidFill>
                  <a:srgbClr val="002060"/>
                </a:solidFill>
              </a:rPr>
              <a:t>трупосжигательной</a:t>
            </a:r>
            <a:r>
              <a:rPr lang="ru-RU" dirty="0">
                <a:solidFill>
                  <a:srgbClr val="002060"/>
                </a:solidFill>
              </a:rPr>
              <a:t> печи (автоклава).</a:t>
            </a:r>
          </a:p>
          <a:p>
            <a:pPr marL="0" indent="536575" algn="just">
              <a:buNone/>
            </a:pPr>
            <a:r>
              <a:rPr lang="ru-RU" dirty="0">
                <a:solidFill>
                  <a:srgbClr val="002060"/>
                </a:solidFill>
              </a:rPr>
              <a:t>Инструмент, используемый для разделки и ветеринарно-санитарной экспертизы туш и патологоанатомического вскрытия, дезинфицируют после разделки (осмотра, вскрытия) каждой туши (трупа) с подозрением на инфекционную болезнь.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87114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3823</Words>
  <Application>Microsoft Office PowerPoint</Application>
  <PresentationFormat>Широкоэкранный</PresentationFormat>
  <Paragraphs>123</Paragraphs>
  <Slides>43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48" baseType="lpstr">
      <vt:lpstr>Arial</vt:lpstr>
      <vt:lpstr>Calibri</vt:lpstr>
      <vt:lpstr>Calibri Light</vt:lpstr>
      <vt:lpstr>Times New Roman</vt:lpstr>
      <vt:lpstr>Тема Office</vt:lpstr>
      <vt:lpstr>Организация контроля качества санитарной обработки и профилактической дезинфекции в производственных цехах мясоперерабатывающих предприятий. </vt:lpstr>
      <vt:lpstr>1. Дезинфекция скотоубойных и убойно-санитарных пунктов </vt:lpstr>
      <vt:lpstr>Презентация PowerPoint</vt:lpstr>
      <vt:lpstr>Презентация PowerPoint</vt:lpstr>
      <vt:lpstr>Презентация PowerPoint</vt:lpstr>
      <vt:lpstr>По результатам проведенных испытаний установлено, что технология дезинфекции объектов мясокомбината должна включать следующие операции: </vt:lpstr>
      <vt:lpstr>Презентация PowerPoint</vt:lpstr>
      <vt:lpstr>Профилактическая дезинфекция</vt:lpstr>
      <vt:lpstr>Презентация PowerPoint</vt:lpstr>
      <vt:lpstr>Презентация PowerPoint</vt:lpstr>
      <vt:lpstr>Презентация PowerPoint</vt:lpstr>
      <vt:lpstr>Вынужденная дезинфекция</vt:lpstr>
      <vt:lpstr>Презентация PowerPoint</vt:lpstr>
      <vt:lpstr>Презентация PowerPoint</vt:lpstr>
      <vt:lpstr>Презентация PowerPoint</vt:lpstr>
      <vt:lpstr>2. Дезинфекция сырья животного происхождения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Обеззараживание спецодежды, обуви, предметов ухода за животными </vt:lpstr>
      <vt:lpstr>Презентация PowerPoint</vt:lpstr>
      <vt:lpstr>Презентация PowerPoint</vt:lpstr>
      <vt:lpstr>Презентация PowerPoint</vt:lpstr>
      <vt:lpstr>Презентация PowerPoint</vt:lpstr>
      <vt:lpstr>Для обеззараживания спецодежды и других изделий методом замачивания применяют дезинфицирующие растворы, указанные в таблице </vt:lpstr>
      <vt:lpstr>Презентация PowerPoint</vt:lpstr>
      <vt:lpstr>Презентация PowerPoint</vt:lpstr>
      <vt:lpstr>4.Контроль качества дезинфекции спецодежды </vt:lpstr>
      <vt:lpstr>Презентация PowerPoint</vt:lpstr>
      <vt:lpstr>Презентация PowerPoint</vt:lpstr>
      <vt:lpstr>5. Контроль качества дезинфекции объектов животноводства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Метод ускоренного контроля качества дезинфекции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контроля качества санитарной обработки и профилактической дезинфекции в производственных цехах мясоперерабатывающих предприятий. </dc:title>
  <dc:creator>Home</dc:creator>
  <cp:lastModifiedBy>Home</cp:lastModifiedBy>
  <cp:revision>10</cp:revision>
  <dcterms:created xsi:type="dcterms:W3CDTF">2022-11-14T16:39:12Z</dcterms:created>
  <dcterms:modified xsi:type="dcterms:W3CDTF">2023-11-13T18:54:46Z</dcterms:modified>
</cp:coreProperties>
</file>